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olors2.xml" ContentType="application/vnd.ms-office.chartcolorstyle+xml"/>
  <Override PartName="/ppt/charts/colors3.xml" ContentType="application/vnd.ms-office.chartcolorstyl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0" r:id="rId4"/>
    <p:sldId id="258" r:id="rId5"/>
    <p:sldId id="261" r:id="rId6"/>
    <p:sldId id="263" r:id="rId7"/>
    <p:sldId id="264" r:id="rId8"/>
    <p:sldId id="265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Enrollment</a:t>
            </a:r>
            <a:r>
              <a:rPr lang="en-US" baseline="0" dirty="0"/>
              <a:t> Trends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2424801258911713E-2"/>
          <c:y val="0.13886188570044433"/>
          <c:w val="0.91836574177766017"/>
          <c:h val="0.712308260125965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Sheet1!$A$12</c:f>
              <c:strCache>
                <c:ptCount val="1"/>
                <c:pt idx="0">
                  <c:v>Enrollment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Sheet1!$B$11:$G$11</c:f>
              <c:strCache>
                <c:ptCount val="6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  <c:pt idx="5">
                  <c:v>2024-25</c:v>
                </c:pt>
              </c:strCache>
            </c:strRef>
          </c:cat>
          <c:val>
            <c:numRef>
              <c:f>Sheet1!$B$12:$G$12</c:f>
              <c:numCache>
                <c:formatCode>General</c:formatCode>
                <c:ptCount val="6"/>
                <c:pt idx="0">
                  <c:v>7639</c:v>
                </c:pt>
                <c:pt idx="1">
                  <c:v>7460</c:v>
                </c:pt>
                <c:pt idx="2">
                  <c:v>7340</c:v>
                </c:pt>
                <c:pt idx="3">
                  <c:v>6913</c:v>
                </c:pt>
                <c:pt idx="4">
                  <c:v>6495</c:v>
                </c:pt>
                <c:pt idx="5">
                  <c:v>6430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36-4DC0-88A4-CD0BFB2E40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18573504"/>
        <c:axId val="1418572672"/>
      </c:barChart>
      <c:catAx>
        <c:axId val="141857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18572672"/>
        <c:crosses val="autoZero"/>
        <c:auto val="1"/>
        <c:lblAlgn val="ctr"/>
        <c:lblOffset val="100"/>
        <c:noMultiLvlLbl val="0"/>
      </c:catAx>
      <c:valAx>
        <c:axId val="1418572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18573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Sheet1!$A$12</c:f>
              <c:strCache>
                <c:ptCount val="1"/>
                <c:pt idx="0">
                  <c:v>Foundation Allowance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Sheet1!$B$11:$H$11</c:f>
              <c:strCache>
                <c:ptCount val="7"/>
                <c:pt idx="0">
                  <c:v>2018-19</c:v>
                </c:pt>
                <c:pt idx="1">
                  <c:v>2019-20</c:v>
                </c:pt>
                <c:pt idx="2">
                  <c:v>2020-21</c:v>
                </c:pt>
                <c:pt idx="3">
                  <c:v>2021-22</c:v>
                </c:pt>
                <c:pt idx="4">
                  <c:v>2022-23</c:v>
                </c:pt>
                <c:pt idx="5">
                  <c:v>2023-24</c:v>
                </c:pt>
                <c:pt idx="6">
                  <c:v>2024-25</c:v>
                </c:pt>
              </c:strCache>
            </c:strRef>
          </c:cat>
          <c:val>
            <c:numRef>
              <c:f>Sheet1!$B$12:$H$12</c:f>
              <c:numCache>
                <c:formatCode>#,##0</c:formatCode>
                <c:ptCount val="7"/>
                <c:pt idx="0">
                  <c:v>9984</c:v>
                </c:pt>
                <c:pt idx="1">
                  <c:v>10104</c:v>
                </c:pt>
                <c:pt idx="2">
                  <c:v>10224</c:v>
                </c:pt>
                <c:pt idx="3">
                  <c:v>10224</c:v>
                </c:pt>
                <c:pt idx="4">
                  <c:v>10350</c:v>
                </c:pt>
                <c:pt idx="5">
                  <c:v>10837</c:v>
                </c:pt>
                <c:pt idx="6">
                  <c:v>11303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81-4B79-A04A-F7F24C7E366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18573504"/>
        <c:axId val="1418572672"/>
      </c:barChart>
      <c:catAx>
        <c:axId val="141857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18572672"/>
        <c:crosses val="autoZero"/>
        <c:auto val="1"/>
        <c:lblAlgn val="ctr"/>
        <c:lblOffset val="100"/>
        <c:noMultiLvlLbl val="0"/>
      </c:catAx>
      <c:valAx>
        <c:axId val="1418572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1857350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Fund</a:t>
            </a:r>
            <a:r>
              <a:rPr lang="en-US" baseline="0" dirty="0"/>
              <a:t> Equity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Fund Equity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 formatCode="0%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67-478E-8AFA-8068B3B4F2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Fund Equity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 formatCode="0%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67-478E-8AFA-8068B3B4F23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Fund Equity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 formatCode="0%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67-478E-8AFA-8068B3B4F23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1"/>
                <c:pt idx="0">
                  <c:v>Fund Equity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 formatCode="0%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967-478E-8AFA-8068B3B4F23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1"/>
                <c:pt idx="0">
                  <c:v>Fund Equity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 formatCode="0%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DE-40C2-A2F6-1E7793A5AD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3396912"/>
        <c:axId val="743395664"/>
      </c:barChart>
      <c:catAx>
        <c:axId val="743396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3395664"/>
        <c:crosses val="autoZero"/>
        <c:auto val="1"/>
        <c:lblAlgn val="ctr"/>
        <c:lblOffset val="100"/>
        <c:noMultiLvlLbl val="0"/>
      </c:catAx>
      <c:valAx>
        <c:axId val="743395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3396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E016143-E03C-4CFD-AFDC-14E5BDEA754C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"Every Student Matters, Every Moment Counts"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421058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"Every Student Matters, Every Moment Counts"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2852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"Every Student Matters, Every Moment Counts"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076401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"Every Student Matters, Every Moment Counts"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29952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"Every Student Matters, Every Moment Counts"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76480556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"Every Student Matters, Every Moment Counts"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13229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"Every Student Matters, Every Moment Counts"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593373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"Every Student Matters, Every Moment Counts"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328852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"Every Student Matters, Every Moment Counts"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04765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"Every Student Matters, Every Moment Counts"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100391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"Every Student Matters, Every Moment Counts"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718134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"Every Student Matters, Every Moment Counts"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934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Public Schools</a:t>
            </a:r>
            <a:br>
              <a:rPr lang="en-US" sz="4000" dirty="0"/>
            </a:br>
            <a:r>
              <a:rPr lang="en-US" sz="4000" dirty="0"/>
              <a:t>24-25 Original Budget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C890E2F-446C-D188-5278-A19607574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8496" y="5645664"/>
            <a:ext cx="10965288" cy="1170054"/>
          </a:xfrm>
        </p:spPr>
        <p:txBody>
          <a:bodyPr/>
          <a:lstStyle/>
          <a:p>
            <a:pPr algn="ctr"/>
            <a:r>
              <a:rPr lang="en-US" dirty="0"/>
              <a:t>"Every Student Matters, Every Moment Counts"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C1C85-D0E1-0E86-01B4-5C8FE3736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4FAB73BC-B049-4115-A692-8D63A059BFB8}" type="slidenum">
              <a:rPr lang="en-US" dirty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DB0431E-0B04-44A1-9C51-531E28D18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86A127-4CD3-0E36-E83D-78803955B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>
            <a:normAutofit/>
          </a:bodyPr>
          <a:lstStyle/>
          <a:p>
            <a:r>
              <a:rPr lang="en-US" sz="4000" dirty="0"/>
              <a:t>Public Schools Enrollment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9F2AEF4-F6AC-92B7-E3E9-AAA9A6AF97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4488858"/>
              </p:ext>
            </p:extLst>
          </p:nvPr>
        </p:nvGraphicFramePr>
        <p:xfrm>
          <a:off x="1262063" y="1828800"/>
          <a:ext cx="85947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6B424749-EEE0-49C9-9ABF-97B171A3EA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E536B2-6EAA-B5B1-C855-3CEE252E8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9959341" y="4046537"/>
            <a:ext cx="3581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alpha val="70000"/>
                  </a:schemeClr>
                </a:solidFill>
              </a:rPr>
              <a:t>"Every Student Matters, Every Moment Counts"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687E29-C4A3-3106-CD6D-2E35CC91D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6172200"/>
            <a:ext cx="914400" cy="5937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>
                <a:solidFill>
                  <a:schemeClr val="tx1">
                    <a:alpha val="70000"/>
                  </a:schemeClr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>
              <a:solidFill>
                <a:schemeClr val="tx1">
                  <a:alpha val="7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6711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DB0431E-0B04-44A1-9C51-531E28D18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86A127-4CD3-0E36-E83D-78803955B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>
            <a:normAutofit/>
          </a:bodyPr>
          <a:lstStyle/>
          <a:p>
            <a:r>
              <a:rPr lang="en-US" dirty="0"/>
              <a:t>Public Schools Foundation Allowance 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9F2AEF4-F6AC-92B7-E3E9-AAA9A6AF97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6248135"/>
              </p:ext>
            </p:extLst>
          </p:nvPr>
        </p:nvGraphicFramePr>
        <p:xfrm>
          <a:off x="1262063" y="1828800"/>
          <a:ext cx="85947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6B424749-EEE0-49C9-9ABF-97B171A3EA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E536B2-6EAA-B5B1-C855-3CEE252E8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9959341" y="4046537"/>
            <a:ext cx="3581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alpha val="70000"/>
                  </a:schemeClr>
                </a:solidFill>
              </a:rPr>
              <a:t>"Every Student Matters, Every Moment Counts"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687E29-C4A3-3106-CD6D-2E35CC91D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6172200"/>
            <a:ext cx="914400" cy="5937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>
                <a:solidFill>
                  <a:schemeClr val="tx1">
                    <a:alpha val="70000"/>
                  </a:schemeClr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en-US">
              <a:solidFill>
                <a:schemeClr val="tx1">
                  <a:alpha val="7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0523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6A127-4CD3-0E36-E83D-78803955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Public Schools Revenue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A801111-56F3-163C-DE15-C78C975E0A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8563064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Revenue Assumptions</a:t>
            </a:r>
          </a:p>
          <a:p>
            <a:r>
              <a:rPr lang="en-US" dirty="0"/>
              <a:t>Local revenue increased due to the hold harmless milage allowed to collect an additional 1,695 per pupil this amounted to about 1mill dollar increase.</a:t>
            </a:r>
          </a:p>
          <a:p>
            <a:r>
              <a:rPr lang="en-US" dirty="0"/>
              <a:t>State revenue decreased by about 770k due to the fact we had an anticipated loss of about 100 students which affects multiple state aid categories based on funding.</a:t>
            </a:r>
          </a:p>
          <a:p>
            <a:r>
              <a:rPr lang="en-US" dirty="0"/>
              <a:t>Federal revenue decreased by roughly 4.5m due to our ESSER III, 11t, GEER II and ARP Homeless grants.</a:t>
            </a:r>
          </a:p>
          <a:p>
            <a:r>
              <a:rPr lang="en-US" dirty="0"/>
              <a:t>Other local source decreased by about 1.4m due to one time funding from ISD, Mental Health Grant and Talent together grant.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E536B2-6EAA-B5B1-C855-3CEE252E8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alpha val="70000"/>
                  </a:schemeClr>
                </a:solidFill>
              </a:rPr>
              <a:t>"Every Student Matters, Every Moment Counts"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687E29-C4A3-3106-CD6D-2E35CC91D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>
                <a:solidFill>
                  <a:schemeClr val="tx1">
                    <a:alpha val="70000"/>
                  </a:schemeClr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>
              <a:solidFill>
                <a:schemeClr val="tx1">
                  <a:alpha val="7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9013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6A127-4CD3-0E36-E83D-78803955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Public Schools Expenses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A801111-56F3-163C-DE15-C78C975E0A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2261" y="1764975"/>
            <a:ext cx="4480560" cy="43513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dirty="0"/>
              <a:t>24-25 Expenditure Adjustments</a:t>
            </a:r>
          </a:p>
          <a:p>
            <a:r>
              <a:rPr lang="en-US" dirty="0"/>
              <a:t>Instructional Services decreased by 3.9 mill due not filling vacant positions due to our headcount loss that was projected. Also, a reduction in curriculum.</a:t>
            </a:r>
          </a:p>
          <a:p>
            <a:r>
              <a:rPr lang="en-US" dirty="0"/>
              <a:t>Instructional Support Services decrease by 629K which was a reduction in ESSER funds that were not available this year.</a:t>
            </a:r>
          </a:p>
          <a:p>
            <a:r>
              <a:rPr lang="en-US" dirty="0"/>
              <a:t>Non instructional supports decreased by 523K.  Due to a reduction in Operations &amp; Maintenance.  Transportation due to one time equipment expenses.  Technology decreased by 250k because we are in an off cycle and don’t need to purchase technology this year.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E12E5-435C-00B1-7D51-C8E4AFF08EB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u="sng" dirty="0"/>
              <a:t>24-25 </a:t>
            </a:r>
            <a:r>
              <a:rPr lang="en-US" b="1" u="sng" dirty="0" err="1"/>
              <a:t>Prposed</a:t>
            </a:r>
            <a:r>
              <a:rPr lang="en-US" b="1" u="sng" dirty="0"/>
              <a:t> Expenditures</a:t>
            </a:r>
          </a:p>
          <a:p>
            <a:r>
              <a:rPr lang="en-US" dirty="0"/>
              <a:t>Contracts increased by 1 step and 1% for all staff</a:t>
            </a:r>
          </a:p>
          <a:p>
            <a:r>
              <a:rPr lang="en-US" dirty="0"/>
              <a:t>Health Insurance Increase by 450K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E536B2-6EAA-B5B1-C855-3CEE252E8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alpha val="70000"/>
                  </a:schemeClr>
                </a:solidFill>
              </a:rPr>
              <a:t>"Every Student Matters, Every Moment Counts"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687E29-C4A3-3106-CD6D-2E35CC91D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>
                <a:solidFill>
                  <a:schemeClr val="tx1">
                    <a:alpha val="70000"/>
                  </a:schemeClr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en-US">
              <a:solidFill>
                <a:schemeClr val="tx1">
                  <a:alpha val="7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118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6A127-4CD3-0E36-E83D-78803955B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36577"/>
            <a:ext cx="9692640" cy="132556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Salary &amp; Benefit Costs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E536B2-6EAA-B5B1-C855-3CEE252E8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alpha val="70000"/>
                  </a:schemeClr>
                </a:solidFill>
              </a:rPr>
              <a:t>"Every Student Matters, Every Moment Counts"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687E29-C4A3-3106-CD6D-2E35CC91D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>
                <a:solidFill>
                  <a:schemeClr val="tx1">
                    <a:alpha val="70000"/>
                  </a:schemeClr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en-US">
              <a:solidFill>
                <a:schemeClr val="tx1">
                  <a:alpha val="70000"/>
                </a:schemeClr>
              </a:solidFill>
            </a:endParaRPr>
          </a:p>
        </p:txBody>
      </p:sp>
      <p:pic>
        <p:nvPicPr>
          <p:cNvPr id="7" name="Picture 8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6BADC392-DCA5-4C1E-800C-C411CDFD3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232" y="6189965"/>
            <a:ext cx="1090412" cy="617000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12492C-4727-7886-1CA9-58A1E7361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Salary/Wages/Benefits $78,445,941</a:t>
            </a:r>
          </a:p>
          <a:p>
            <a:r>
              <a:rPr lang="en-US" dirty="0"/>
              <a:t>Total Wages &amp; Benefits $78,445,941 (76% of your total expenditures)</a:t>
            </a:r>
          </a:p>
        </p:txBody>
      </p:sp>
    </p:spTree>
    <p:extLst>
      <p:ext uri="{BB962C8B-B14F-4D97-AF65-F5344CB8AC3E}">
        <p14:creationId xmlns:p14="http://schemas.microsoft.com/office/powerpoint/2010/main" val="2086811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6A127-4CD3-0E36-E83D-78803955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Fund Equity-School Reserve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E536B2-6EAA-B5B1-C855-3CEE252E8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alpha val="70000"/>
                  </a:schemeClr>
                </a:solidFill>
              </a:rPr>
              <a:t>"Every Student Matters, Every Moment Counts"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687E29-C4A3-3106-CD6D-2E35CC91D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>
                <a:solidFill>
                  <a:schemeClr val="tx1">
                    <a:alpha val="70000"/>
                  </a:schemeClr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en-US">
              <a:solidFill>
                <a:schemeClr val="tx1">
                  <a:alpha val="70000"/>
                </a:schemeClr>
              </a:solidFill>
            </a:endParaRPr>
          </a:p>
        </p:txBody>
      </p:sp>
      <p:pic>
        <p:nvPicPr>
          <p:cNvPr id="7" name="Picture 8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6BADC392-DCA5-4C1E-800C-C411CDFD3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232" y="6189965"/>
            <a:ext cx="1090412" cy="617000"/>
          </a:xfrm>
          <a:prstGeom prst="rect">
            <a:avLst/>
          </a:prstGeom>
        </p:spPr>
      </p:pic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38827E8-88CF-1049-3CA8-87E8C204A8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5073572"/>
              </p:ext>
            </p:extLst>
          </p:nvPr>
        </p:nvGraphicFramePr>
        <p:xfrm>
          <a:off x="1262063" y="1828800"/>
          <a:ext cx="85947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792250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384AD-3803-A881-6089-0573BABC9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0C5E27-6B48-335A-A934-989FC3B64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"Every Student Matters, Every Moment Counts"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018413-5C5C-D4A0-F616-818CAFADC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186501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7BFDEAEE3A404DAB44F938E5515378" ma:contentTypeVersion="20" ma:contentTypeDescription="Create a new document." ma:contentTypeScope="" ma:versionID="26a09c52d093987e589f2e8c9f27de1a">
  <xsd:schema xmlns:xsd="http://www.w3.org/2001/XMLSchema" xmlns:xs="http://www.w3.org/2001/XMLSchema" xmlns:p="http://schemas.microsoft.com/office/2006/metadata/properties" xmlns:ns1="http://schemas.microsoft.com/sharepoint/v3" xmlns:ns2="e7f6d62c-971c-4a84-9a78-1816dcfe4d95" xmlns:ns3="a157fdeb-74ca-45b4-aa8d-00bdf8364119" targetNamespace="http://schemas.microsoft.com/office/2006/metadata/properties" ma:root="true" ma:fieldsID="d17729d02c9c0081257368ef8c7c3148" ns1:_="" ns2:_="" ns3:_="">
    <xsd:import namespace="http://schemas.microsoft.com/sharepoint/v3"/>
    <xsd:import namespace="e7f6d62c-971c-4a84-9a78-1816dcfe4d95"/>
    <xsd:import namespace="a157fdeb-74ca-45b4-aa8d-00bdf83641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6d62c-971c-4a84-9a78-1816dcfe4d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dda51d8-fa10-4fbb-97ab-6be8ba1139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57fdeb-74ca-45b4-aa8d-00bdf836411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8531f243-6f7d-4926-afc2-4a2ebf28911e}" ma:internalName="TaxCatchAll" ma:showField="CatchAllData" ma:web="a157fdeb-74ca-45b4-aa8d-00bdf83641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f6d62c-971c-4a84-9a78-1816dcfe4d95">
      <Terms xmlns="http://schemas.microsoft.com/office/infopath/2007/PartnerControls"/>
    </lcf76f155ced4ddcb4097134ff3c332f>
    <TaxCatchAll xmlns="a157fdeb-74ca-45b4-aa8d-00bdf8364119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3E21F84-6687-4249-8F8D-176835B54E7B}"/>
</file>

<file path=customXml/itemProps2.xml><?xml version="1.0" encoding="utf-8"?>
<ds:datastoreItem xmlns:ds="http://schemas.openxmlformats.org/officeDocument/2006/customXml" ds:itemID="{CDAAB197-EC41-4083-A7BD-C8A41437ABC8}"/>
</file>

<file path=customXml/itemProps3.xml><?xml version="1.0" encoding="utf-8"?>
<ds:datastoreItem xmlns:ds="http://schemas.openxmlformats.org/officeDocument/2006/customXml" ds:itemID="{C1E74E4D-72AF-4C51-8EA1-144D1E5DF01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679</TotalTime>
  <Words>349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Schoolbook</vt:lpstr>
      <vt:lpstr>Wingdings 2</vt:lpstr>
      <vt:lpstr>View</vt:lpstr>
      <vt:lpstr>Public Schools 24-25 Original Budget</vt:lpstr>
      <vt:lpstr>Public Schools Enrollment</vt:lpstr>
      <vt:lpstr>Public Schools Foundation Allowance </vt:lpstr>
      <vt:lpstr>Public Schools Revenue</vt:lpstr>
      <vt:lpstr>Public Schools Expenses</vt:lpstr>
      <vt:lpstr>Salary &amp; Benefit Costs</vt:lpstr>
      <vt:lpstr>Fund Equity-School Reserve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Walker</dc:creator>
  <cp:lastModifiedBy>Stephanie Walker</cp:lastModifiedBy>
  <cp:revision>64</cp:revision>
  <cp:lastPrinted>2024-06-17T22:29:58Z</cp:lastPrinted>
  <dcterms:created xsi:type="dcterms:W3CDTF">2023-03-10T19:03:24Z</dcterms:created>
  <dcterms:modified xsi:type="dcterms:W3CDTF">2024-10-29T19:54:26Z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0x010100827BFDEAEE3A404DAB44F938E5515378</vt:lpwstr>
  </property>
</Properties>
</file>