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6" r:id="rId1"/>
  </p:sldMasterIdLst>
  <p:notesMasterIdLst>
    <p:notesMasterId r:id="rId32"/>
  </p:notesMasterIdLst>
  <p:handoutMasterIdLst>
    <p:handoutMasterId r:id="rId33"/>
  </p:handoutMasterIdLst>
  <p:sldIdLst>
    <p:sldId id="471" r:id="rId2"/>
    <p:sldId id="472" r:id="rId3"/>
    <p:sldId id="473" r:id="rId4"/>
    <p:sldId id="474" r:id="rId5"/>
    <p:sldId id="495" r:id="rId6"/>
    <p:sldId id="475" r:id="rId7"/>
    <p:sldId id="476" r:id="rId8"/>
    <p:sldId id="477" r:id="rId9"/>
    <p:sldId id="478" r:id="rId10"/>
    <p:sldId id="479" r:id="rId11"/>
    <p:sldId id="480" r:id="rId12"/>
    <p:sldId id="481" r:id="rId13"/>
    <p:sldId id="482" r:id="rId14"/>
    <p:sldId id="483" r:id="rId15"/>
    <p:sldId id="484" r:id="rId16"/>
    <p:sldId id="485" r:id="rId17"/>
    <p:sldId id="486" r:id="rId18"/>
    <p:sldId id="487" r:id="rId19"/>
    <p:sldId id="488" r:id="rId20"/>
    <p:sldId id="489" r:id="rId21"/>
    <p:sldId id="490" r:id="rId22"/>
    <p:sldId id="491" r:id="rId23"/>
    <p:sldId id="492" r:id="rId24"/>
    <p:sldId id="493" r:id="rId25"/>
    <p:sldId id="494" r:id="rId26"/>
    <p:sldId id="496" r:id="rId27"/>
    <p:sldId id="497" r:id="rId28"/>
    <p:sldId id="498" r:id="rId29"/>
    <p:sldId id="499" r:id="rId30"/>
    <p:sldId id="500" r:id="rId3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2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CDEF0BE-5DDF-4ABA-A457-EC357A8D9F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367" cy="466088"/>
          </a:xfrm>
          <a:prstGeom prst="rect">
            <a:avLst/>
          </a:prstGeom>
        </p:spPr>
        <p:txBody>
          <a:bodyPr vert="horz" lIns="91118" tIns="45559" rIns="91118" bIns="4555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0BFC95-6D3E-4D8D-BDAA-3C072063251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1457" y="0"/>
            <a:ext cx="3037366" cy="466088"/>
          </a:xfrm>
          <a:prstGeom prst="rect">
            <a:avLst/>
          </a:prstGeom>
        </p:spPr>
        <p:txBody>
          <a:bodyPr vert="horz" lIns="91118" tIns="45559" rIns="91118" bIns="45559" rtlCol="0"/>
          <a:lstStyle>
            <a:lvl1pPr algn="r">
              <a:defRPr sz="1200"/>
            </a:lvl1pPr>
          </a:lstStyle>
          <a:p>
            <a:fld id="{7B7F3743-4BCA-4FC5-9B9E-764B5EB56317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9B3A9-F298-4C29-AB67-4522C7B1C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0313"/>
            <a:ext cx="3037367" cy="466088"/>
          </a:xfrm>
          <a:prstGeom prst="rect">
            <a:avLst/>
          </a:prstGeom>
        </p:spPr>
        <p:txBody>
          <a:bodyPr vert="horz" lIns="91118" tIns="45559" rIns="91118" bIns="4555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B64E7A-BC27-478D-B798-AA47B1C7F7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1457" y="8830313"/>
            <a:ext cx="3037366" cy="466088"/>
          </a:xfrm>
          <a:prstGeom prst="rect">
            <a:avLst/>
          </a:prstGeom>
        </p:spPr>
        <p:txBody>
          <a:bodyPr vert="horz" lIns="91118" tIns="45559" rIns="91118" bIns="45559" rtlCol="0" anchor="b"/>
          <a:lstStyle>
            <a:lvl1pPr algn="r">
              <a:defRPr sz="1200"/>
            </a:lvl1pPr>
          </a:lstStyle>
          <a:p>
            <a:fld id="{6FAC4F64-E12C-47A1-80F0-A7FC8BF6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847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367" cy="466088"/>
          </a:xfrm>
          <a:prstGeom prst="rect">
            <a:avLst/>
          </a:prstGeom>
        </p:spPr>
        <p:txBody>
          <a:bodyPr vert="horz" lIns="91118" tIns="45559" rIns="91118" bIns="4555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457" y="0"/>
            <a:ext cx="3037366" cy="466088"/>
          </a:xfrm>
          <a:prstGeom prst="rect">
            <a:avLst/>
          </a:prstGeom>
        </p:spPr>
        <p:txBody>
          <a:bodyPr vert="horz" lIns="91118" tIns="45559" rIns="91118" bIns="45559" rtlCol="0"/>
          <a:lstStyle>
            <a:lvl1pPr algn="r">
              <a:defRPr sz="1200"/>
            </a:lvl1pPr>
          </a:lstStyle>
          <a:p>
            <a:fld id="{376EF348-5845-4F4D-BB07-10A221389115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8" tIns="45559" rIns="91118" bIns="4555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568" y="4473815"/>
            <a:ext cx="5609267" cy="3660537"/>
          </a:xfrm>
          <a:prstGeom prst="rect">
            <a:avLst/>
          </a:prstGeom>
        </p:spPr>
        <p:txBody>
          <a:bodyPr vert="horz" lIns="91118" tIns="45559" rIns="91118" bIns="4555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313"/>
            <a:ext cx="3037367" cy="466088"/>
          </a:xfrm>
          <a:prstGeom prst="rect">
            <a:avLst/>
          </a:prstGeom>
        </p:spPr>
        <p:txBody>
          <a:bodyPr vert="horz" lIns="91118" tIns="45559" rIns="91118" bIns="4555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457" y="8830313"/>
            <a:ext cx="3037366" cy="466088"/>
          </a:xfrm>
          <a:prstGeom prst="rect">
            <a:avLst/>
          </a:prstGeom>
        </p:spPr>
        <p:txBody>
          <a:bodyPr vert="horz" lIns="91118" tIns="45559" rIns="91118" bIns="45559" rtlCol="0" anchor="b"/>
          <a:lstStyle>
            <a:lvl1pPr algn="r">
              <a:defRPr sz="1200"/>
            </a:lvl1pPr>
          </a:lstStyle>
          <a:p>
            <a:fld id="{5F1297E9-8655-49DF-9794-C4CC4233FF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217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74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72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5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67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170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97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23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7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755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604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95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0BFF4-D1C9-434D-9AC9-AA2CA6CFE419}" type="datetimeFigureOut">
              <a:rPr lang="en-US" smtClean="0"/>
              <a:t>5/10/2024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C5E08-2DD1-4320-AE00-3911F480DB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77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boonep2@michigan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19A4-E7AE-463A-BE0D-B010A3EF4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FY25 School Aid Budget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15E51-98D0-4064-9FFA-76673AFD2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6429" y="2278173"/>
            <a:ext cx="7083744" cy="345061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200" dirty="0"/>
              <a:t>Phil Boone</a:t>
            </a:r>
          </a:p>
          <a:p>
            <a:pPr marL="0" indent="0">
              <a:buNone/>
            </a:pPr>
            <a:r>
              <a:rPr lang="en-US" sz="2200" cap="none" dirty="0">
                <a:solidFill>
                  <a:schemeClr val="tx1"/>
                </a:solidFill>
              </a:rPr>
              <a:t>Michigan Department of Education</a:t>
            </a:r>
          </a:p>
          <a:p>
            <a:pPr marL="0" indent="0">
              <a:buNone/>
            </a:pPr>
            <a:r>
              <a:rPr lang="en-US" sz="2200" cap="none" dirty="0">
                <a:solidFill>
                  <a:schemeClr val="tx1"/>
                </a:solidFill>
              </a:rPr>
              <a:t>Wayne RESA</a:t>
            </a:r>
          </a:p>
          <a:p>
            <a:pPr marL="0" indent="0">
              <a:buNone/>
            </a:pPr>
            <a:r>
              <a:rPr lang="en-US" sz="2200" dirty="0"/>
              <a:t>May 9, 2024</a:t>
            </a:r>
            <a:endParaRPr lang="en-US" sz="2200" cap="none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496F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377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379E59-F6B0-406A-99DC-18FC3DC7D5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42" y="3131100"/>
            <a:ext cx="1462088" cy="5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876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993C34-3DDE-DB2A-6344-FB6EA96AC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6A4B9-B909-8893-2D36-3F050D3E4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25m Additional Weighted Funding for High Poverty Students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796B29-EF8F-BFF7-66EC-84B659A09F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FB96E-D94F-B5D3-D410-6E0261E27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5121" y="2123768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Appropriates $90,000,000 for competitive grants to districts and ISDs to support academic, socio-emotional, and physical needs of income-eligible students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C90808D-E58B-E512-EDAB-7DDE984E8B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C07FD39-3237-43CA-CEAA-98222D8EC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6787"/>
            <a:ext cx="5183188" cy="3684588"/>
          </a:xfrm>
        </p:spPr>
        <p:txBody>
          <a:bodyPr/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2C4879-4D3F-1610-5837-D60B04C14C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E6B6768-55CF-D57E-0EAE-D3FFDAD60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712742"/>
              </p:ext>
            </p:extLst>
          </p:nvPr>
        </p:nvGraphicFramePr>
        <p:xfrm>
          <a:off x="836613" y="1790701"/>
          <a:ext cx="9784554" cy="326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18">
                  <a:extLst>
                    <a:ext uri="{9D8B030D-6E8A-4147-A177-3AD203B41FA5}">
                      <a16:colId xmlns:a16="http://schemas.microsoft.com/office/drawing/2014/main" val="1373092793"/>
                    </a:ext>
                  </a:extLst>
                </a:gridCol>
                <a:gridCol w="3261518">
                  <a:extLst>
                    <a:ext uri="{9D8B030D-6E8A-4147-A177-3AD203B41FA5}">
                      <a16:colId xmlns:a16="http://schemas.microsoft.com/office/drawing/2014/main" val="357709811"/>
                    </a:ext>
                  </a:extLst>
                </a:gridCol>
                <a:gridCol w="3261518">
                  <a:extLst>
                    <a:ext uri="{9D8B030D-6E8A-4147-A177-3AD203B41FA5}">
                      <a16:colId xmlns:a16="http://schemas.microsoft.com/office/drawing/2014/main" val="126192072"/>
                    </a:ext>
                  </a:extLst>
                </a:gridCol>
              </a:tblGrid>
              <a:tr h="932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425081"/>
                  </a:ext>
                </a:extLst>
              </a:tr>
              <a:tr h="23313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Appropriates $90,000,000 for competitive grants to districts and ISDs to support academic, socio-emotional, and physical needs of income-eligible students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086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416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ACF769-13E9-6A83-E4DA-2D778D01D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9EBA5-B6C3-9AF5-A744-65B9B01C2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27b Grow Your Own Programs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1A0473-9DE4-7395-B9D2-0D4A96555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80C34-4B71-982E-70A0-148208B46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5121" y="2123768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Appropriates $50,000,000 to help enable employees and students to become teachers</a:t>
            </a:r>
          </a:p>
          <a:p>
            <a:pPr lvl="1"/>
            <a:r>
              <a:rPr lang="en-US" sz="2000" dirty="0"/>
              <a:t>All SAF, no longer funded with federal $</a:t>
            </a:r>
            <a:endParaRPr lang="en-US" sz="20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B46C017-3CDD-3768-05C9-DEA04FAB8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7A73FB4-3DCE-A822-687B-58632456F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6787"/>
            <a:ext cx="5183188" cy="3684588"/>
          </a:xfrm>
        </p:spPr>
        <p:txBody>
          <a:bodyPr/>
          <a:lstStyle/>
          <a:p>
            <a:r>
              <a:rPr lang="en-US" sz="2200" cap="none" dirty="0">
                <a:solidFill>
                  <a:schemeClr val="tx1"/>
                </a:solidFill>
              </a:rPr>
              <a:t>Appropriates $36,800,000, otherwise concurs with Executive Rec.</a:t>
            </a:r>
            <a:endParaRPr lang="en-US" sz="20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D54874-562E-2AD7-7855-14916DA193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7C98F0C-1AE6-6EEC-5605-C165583BF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567277"/>
              </p:ext>
            </p:extLst>
          </p:nvPr>
        </p:nvGraphicFramePr>
        <p:xfrm>
          <a:off x="755122" y="1690688"/>
          <a:ext cx="1002717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2393">
                  <a:extLst>
                    <a:ext uri="{9D8B030D-6E8A-4147-A177-3AD203B41FA5}">
                      <a16:colId xmlns:a16="http://schemas.microsoft.com/office/drawing/2014/main" val="4127051792"/>
                    </a:ext>
                  </a:extLst>
                </a:gridCol>
                <a:gridCol w="3342393">
                  <a:extLst>
                    <a:ext uri="{9D8B030D-6E8A-4147-A177-3AD203B41FA5}">
                      <a16:colId xmlns:a16="http://schemas.microsoft.com/office/drawing/2014/main" val="2277957368"/>
                    </a:ext>
                  </a:extLst>
                </a:gridCol>
                <a:gridCol w="3342393">
                  <a:extLst>
                    <a:ext uri="{9D8B030D-6E8A-4147-A177-3AD203B41FA5}">
                      <a16:colId xmlns:a16="http://schemas.microsoft.com/office/drawing/2014/main" val="8254669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306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Appropriates $50,000,000 to help enable employees and students to become teachers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Concurs with Executive Rec.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Appropriates $36,800,000, otherwise concurs with Executive Rec.</a:t>
                      </a:r>
                      <a:endParaRPr lang="en-US" sz="16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All SAF, no longer funded with federal $</a:t>
                      </a: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760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162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515CF4-6F99-E0DA-348F-AA2C6D4A7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8B721-3D59-BBA0-8105-F900E027A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27f Michigan Education Justice Coalition Studies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51C27-B7FA-70B8-7E91-513180129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2B560-1BB1-1E5D-5F0F-62971DAA5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163" y="1690688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B028060-AA68-97F3-724B-E772B34C3D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601BC9F-7111-CF96-738A-DAB78B06A0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6787"/>
            <a:ext cx="5183188" cy="3684588"/>
          </a:xfrm>
        </p:spPr>
        <p:txBody>
          <a:bodyPr/>
          <a:lstStyle/>
          <a:p>
            <a:r>
              <a:rPr lang="en-US" sz="2200" cap="none" dirty="0">
                <a:solidFill>
                  <a:schemeClr val="tx1"/>
                </a:solidFill>
              </a:rPr>
              <a:t>Appropriates $4,000,000 to partner with the Michigan Education Justice Coalition</a:t>
            </a:r>
          </a:p>
          <a:p>
            <a:pPr lvl="1"/>
            <a:r>
              <a:rPr lang="en-US" sz="2000" dirty="0"/>
              <a:t>To create and implement solutions to address racial disparities and increase black student achievement</a:t>
            </a:r>
          </a:p>
          <a:p>
            <a:pPr lvl="1"/>
            <a:r>
              <a:rPr lang="en-US" sz="2000" cap="none" dirty="0">
                <a:solidFill>
                  <a:schemeClr val="tx1"/>
                </a:solidFill>
              </a:rPr>
              <a:t>To research </a:t>
            </a:r>
            <a:r>
              <a:rPr lang="en-US" sz="2000" dirty="0"/>
              <a:t>ways to increase recruitment and retention for teachers of color.</a:t>
            </a:r>
          </a:p>
          <a:p>
            <a:pPr lvl="1"/>
            <a:r>
              <a:rPr lang="en-US" sz="2000" cap="none" dirty="0">
                <a:solidFill>
                  <a:schemeClr val="tx1"/>
                </a:solidFill>
              </a:rPr>
              <a:t>To investigate the school to prison pipeline</a:t>
            </a: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7186EC-4E2C-F6D1-399C-F2705C2880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3CF1188-3BD1-AD10-4422-6C4771EA58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512413"/>
              </p:ext>
            </p:extLst>
          </p:nvPr>
        </p:nvGraphicFramePr>
        <p:xfrm>
          <a:off x="665164" y="1641243"/>
          <a:ext cx="10687047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349">
                  <a:extLst>
                    <a:ext uri="{9D8B030D-6E8A-4147-A177-3AD203B41FA5}">
                      <a16:colId xmlns:a16="http://schemas.microsoft.com/office/drawing/2014/main" val="4224280923"/>
                    </a:ext>
                  </a:extLst>
                </a:gridCol>
                <a:gridCol w="3562349">
                  <a:extLst>
                    <a:ext uri="{9D8B030D-6E8A-4147-A177-3AD203B41FA5}">
                      <a16:colId xmlns:a16="http://schemas.microsoft.com/office/drawing/2014/main" val="995041440"/>
                    </a:ext>
                  </a:extLst>
                </a:gridCol>
                <a:gridCol w="3562349">
                  <a:extLst>
                    <a:ext uri="{9D8B030D-6E8A-4147-A177-3AD203B41FA5}">
                      <a16:colId xmlns:a16="http://schemas.microsoft.com/office/drawing/2014/main" val="23367089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949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Concurs with Senate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Appropriates $4,000,000 to partner with the Michigan Education Justice Coalition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3060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To create and implement solutions to address racial disparities and increase black student achievement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90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To research </a:t>
                      </a:r>
                      <a:r>
                        <a:rPr lang="en-US" sz="1800" dirty="0"/>
                        <a:t>ways to increase recruitment and retention for teachers of color.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630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To investigate the school to prison pipeline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755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283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6E1983-C44F-CF77-1E47-3432C180C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8FC86-A943-5AA3-AC76-0FA854352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27h Statewide Teacher Mentoring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F4181-ED40-9771-453C-FAE638657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E3A33-D9EB-8F53-6FC7-035A7DE14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5845" y="3006726"/>
            <a:ext cx="5157787" cy="3684588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Appropriates $50,000,000 to establish mentoring and induction programs for newly certified teachers</a:t>
            </a:r>
          </a:p>
          <a:p>
            <a:pPr lvl="1"/>
            <a:r>
              <a:rPr lang="en-US" sz="2000" dirty="0"/>
              <a:t>Many allowable uses</a:t>
            </a:r>
          </a:p>
          <a:p>
            <a:pPr lvl="1"/>
            <a:r>
              <a:rPr lang="en-US" sz="2000" dirty="0"/>
              <a:t>Includes $5,000,000 in first-come first-served grants to districts for up to $3,000 per eligible school administrator</a:t>
            </a:r>
          </a:p>
          <a:p>
            <a:pPr lvl="1"/>
            <a:r>
              <a:rPr lang="en-US" sz="2000" dirty="0"/>
              <a:t>$500,000 competitive to assist the department in developing mentor training</a:t>
            </a:r>
          </a:p>
          <a:p>
            <a:pPr lvl="1"/>
            <a:r>
              <a:rPr lang="en-US" sz="2000" dirty="0"/>
              <a:t>$500,000 competitive to conduct a program evaluation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0C168EA-6062-4A4F-E9E4-32E0D5D4EA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5821F9D-32EB-D2C9-21A6-DE7B6553CB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6787"/>
            <a:ext cx="5183188" cy="3684588"/>
          </a:xfrm>
        </p:spPr>
        <p:txBody>
          <a:bodyPr>
            <a:normAutofit lnSpcReduction="10000"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0EB42C-E711-FA77-BE4E-0E986938A4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916824D-7BAA-7AF7-D391-724B4BCF5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838441"/>
              </p:ext>
            </p:extLst>
          </p:nvPr>
        </p:nvGraphicFramePr>
        <p:xfrm>
          <a:off x="745845" y="1626543"/>
          <a:ext cx="9693555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1185">
                  <a:extLst>
                    <a:ext uri="{9D8B030D-6E8A-4147-A177-3AD203B41FA5}">
                      <a16:colId xmlns:a16="http://schemas.microsoft.com/office/drawing/2014/main" val="3512920545"/>
                    </a:ext>
                  </a:extLst>
                </a:gridCol>
                <a:gridCol w="3231185">
                  <a:extLst>
                    <a:ext uri="{9D8B030D-6E8A-4147-A177-3AD203B41FA5}">
                      <a16:colId xmlns:a16="http://schemas.microsoft.com/office/drawing/2014/main" val="94834744"/>
                    </a:ext>
                  </a:extLst>
                </a:gridCol>
                <a:gridCol w="3231185">
                  <a:extLst>
                    <a:ext uri="{9D8B030D-6E8A-4147-A177-3AD203B41FA5}">
                      <a16:colId xmlns:a16="http://schemas.microsoft.com/office/drawing/2014/main" val="9789916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853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Appropriates $50,000,000 to establish mentoring and induction programs for newly certified teachers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341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Many allowable uses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767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Includes $5,000,000 in first-come first-served grants to districts for up to $3,000 per eligible school administrator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452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$500,000 competitive to assist the department in developing mentor training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42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$500,000 competitive to conduct a program evaluation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73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191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D007BB-9EE5-B5F2-B4D4-5B579A46E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38E73-492A-1083-5C85-68AE0E46B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27k Student Loan Repayment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12C02B-F754-05CE-FFA7-C5BDBE95C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52A1A-76FE-1354-ED99-32C74889B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586706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Repealed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44B523C-25C8-64AE-8279-C108260675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AF0877F-BF58-29D4-08F2-23D237BC7A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6787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$75,000,000</a:t>
            </a:r>
          </a:p>
          <a:p>
            <a:pPr lvl="1"/>
            <a:r>
              <a:rPr lang="en-US" sz="2000" dirty="0"/>
              <a:t>Up to $200 per month or up to $400 per month for band 6 district teachers with student loan balances</a:t>
            </a:r>
          </a:p>
          <a:p>
            <a:pPr lvl="1"/>
            <a:r>
              <a:rPr lang="en-US" sz="2000" cap="none" dirty="0">
                <a:solidFill>
                  <a:schemeClr val="tx1"/>
                </a:solidFill>
              </a:rPr>
              <a:t>Requires MDE to build an online portal for teachers to request payments</a:t>
            </a: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A63A50-33E3-6216-6364-9E3DC1C41B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919EBB5-F50E-713A-749D-D79A1E228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55088"/>
              </p:ext>
            </p:extLst>
          </p:nvPr>
        </p:nvGraphicFramePr>
        <p:xfrm>
          <a:off x="1036640" y="1690688"/>
          <a:ext cx="10096494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5498">
                  <a:extLst>
                    <a:ext uri="{9D8B030D-6E8A-4147-A177-3AD203B41FA5}">
                      <a16:colId xmlns:a16="http://schemas.microsoft.com/office/drawing/2014/main" val="2797122400"/>
                    </a:ext>
                  </a:extLst>
                </a:gridCol>
                <a:gridCol w="3365498">
                  <a:extLst>
                    <a:ext uri="{9D8B030D-6E8A-4147-A177-3AD203B41FA5}">
                      <a16:colId xmlns:a16="http://schemas.microsoft.com/office/drawing/2014/main" val="4008430324"/>
                    </a:ext>
                  </a:extLst>
                </a:gridCol>
                <a:gridCol w="3365498">
                  <a:extLst>
                    <a:ext uri="{9D8B030D-6E8A-4147-A177-3AD203B41FA5}">
                      <a16:colId xmlns:a16="http://schemas.microsoft.com/office/drawing/2014/main" val="42843922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742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Repealed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$75,000,000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708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Up to $200 per month or up to $400 per month for band 6 district teachers with student loan balances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161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Requires MDE to build an online portal for teachers to request payments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86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589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B2CFCA-C9AB-5F13-064A-5EBE00C9F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5D33D-D24B-01B4-640B-0E63CC11C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27m National Board Certification Fund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706F48-D95D-53ED-F774-E085323BC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3DED3-53C8-315B-F8AD-F44668FB9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586706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Repealed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576FEAB-D407-F06C-0FE1-1DF65119A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3F2741B-29AF-F5D9-E82E-E75F88E481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6787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$5,000,000 to provide bonuses for teachers completing national board certification</a:t>
            </a:r>
          </a:p>
          <a:p>
            <a:r>
              <a:rPr lang="en-US" sz="2200" dirty="0"/>
              <a:t>Allocates $1,000,000 to reimburse teacher for certification fees</a:t>
            </a: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E9B802-A5F2-2BB6-B2E9-90F2EEB63B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5FC2BB1-847A-1AD2-C7AF-3834F38D6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291150"/>
              </p:ext>
            </p:extLst>
          </p:nvPr>
        </p:nvGraphicFramePr>
        <p:xfrm>
          <a:off x="1036639" y="1681163"/>
          <a:ext cx="1009649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5498">
                  <a:extLst>
                    <a:ext uri="{9D8B030D-6E8A-4147-A177-3AD203B41FA5}">
                      <a16:colId xmlns:a16="http://schemas.microsoft.com/office/drawing/2014/main" val="2735801472"/>
                    </a:ext>
                  </a:extLst>
                </a:gridCol>
                <a:gridCol w="3365498">
                  <a:extLst>
                    <a:ext uri="{9D8B030D-6E8A-4147-A177-3AD203B41FA5}">
                      <a16:colId xmlns:a16="http://schemas.microsoft.com/office/drawing/2014/main" val="3367536851"/>
                    </a:ext>
                  </a:extLst>
                </a:gridCol>
                <a:gridCol w="3365498">
                  <a:extLst>
                    <a:ext uri="{9D8B030D-6E8A-4147-A177-3AD203B41FA5}">
                      <a16:colId xmlns:a16="http://schemas.microsoft.com/office/drawing/2014/main" val="27734422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82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Repealed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$3,000,000 to provide bonuses for teachers completing national board certification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$4,000,000 to provide bonuses for teachers completing national board certification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225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Allocates $1,000,000 to reimburse teacher for certification fees</a:t>
                      </a:r>
                      <a:endParaRPr lang="en-US" sz="20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Allocates $1,000,000 to reimburse teacher for certification fees</a:t>
                      </a:r>
                      <a:endParaRPr lang="en-US" sz="20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097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8484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31C328-8CA5-2305-43F0-C280301F7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39012-98D1-D9A9-58F7-E6C2E0571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27p Talent Together Grow-your-own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885543-7032-7119-6F3A-336747251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7AB3E-6698-1692-D628-33CC8F22B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586706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Repealed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AF5F1E2-1392-A456-8E08-D6B4464F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758F9B-466F-C359-D6B9-1C3200529E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6787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$5,000,000 to ISDs/consortia to support educator talent initiatives including recruitment, development, and retention</a:t>
            </a: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F88F56-20B5-A3CE-EADB-A3299CD931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CAD6A04-CEC0-9D97-8C95-16CBDDC3F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532919"/>
              </p:ext>
            </p:extLst>
          </p:nvPr>
        </p:nvGraphicFramePr>
        <p:xfrm>
          <a:off x="1036640" y="1690688"/>
          <a:ext cx="10118721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2907">
                  <a:extLst>
                    <a:ext uri="{9D8B030D-6E8A-4147-A177-3AD203B41FA5}">
                      <a16:colId xmlns:a16="http://schemas.microsoft.com/office/drawing/2014/main" val="4260406497"/>
                    </a:ext>
                  </a:extLst>
                </a:gridCol>
                <a:gridCol w="3372907">
                  <a:extLst>
                    <a:ext uri="{9D8B030D-6E8A-4147-A177-3AD203B41FA5}">
                      <a16:colId xmlns:a16="http://schemas.microsoft.com/office/drawing/2014/main" val="3886910162"/>
                    </a:ext>
                  </a:extLst>
                </a:gridCol>
                <a:gridCol w="3372907">
                  <a:extLst>
                    <a:ext uri="{9D8B030D-6E8A-4147-A177-3AD203B41FA5}">
                      <a16:colId xmlns:a16="http://schemas.microsoft.com/office/drawing/2014/main" val="25690391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081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Repealed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Allocates $42,000,000 in one time funding to Marquette-Alger RESA for apprenticeship model grow-your-own program in consortium with at least 44 other ISDs.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$5,000,000 to ISDs/consortia to support educator talent initiatives including recruitment, development, and retention</a:t>
                      </a:r>
                      <a:endParaRPr lang="en-US" sz="20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298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46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933E07-BE68-3502-F398-9E2FA407D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59337-4AB8-31C3-BE93-E1CEB6705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27r Teacher Leadership Fund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30F299-FEB6-A02C-7B42-5DEE34DA5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F58C5-1763-98E6-DE09-F543C681F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4413" y="1586706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CC6026F-8679-12E3-0FFF-3D0443EEB4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A0460F9-C9E8-73B5-7685-DC1865685A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6787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$26,000,000 to create teacher leadership programs in Title 1 eligible schools</a:t>
            </a:r>
          </a:p>
          <a:p>
            <a:pPr lvl="1"/>
            <a:r>
              <a:rPr lang="en-US" sz="2000" dirty="0"/>
              <a:t>Provides $60,000 per teacher leader position</a:t>
            </a:r>
          </a:p>
          <a:p>
            <a:pPr lvl="1"/>
            <a:r>
              <a:rPr lang="en-US" sz="2000" dirty="0"/>
              <a:t>2-year stipend of at least $15,000 per teacher leader</a:t>
            </a:r>
          </a:p>
          <a:p>
            <a:pPr lvl="1"/>
            <a:r>
              <a:rPr lang="en-US" sz="2000" dirty="0"/>
              <a:t>Remainder used to administer program</a:t>
            </a:r>
          </a:p>
          <a:p>
            <a:pPr lvl="1"/>
            <a:r>
              <a:rPr lang="en-US" sz="2000" dirty="0"/>
              <a:t>Teacher leader operates “model classroom”</a:t>
            </a:r>
          </a:p>
          <a:p>
            <a:pPr lvl="1"/>
            <a:r>
              <a:rPr lang="en-US" sz="2000" dirty="0"/>
              <a:t>Teacher leader mentors other teachers</a:t>
            </a:r>
          </a:p>
          <a:p>
            <a:pPr lvl="1"/>
            <a:endParaRPr lang="en-US" sz="20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53EC70-2DE7-A4E9-613E-61D73B825E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FAA88D3-D774-F324-EC8F-370D0B1B3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773010"/>
              </p:ext>
            </p:extLst>
          </p:nvPr>
        </p:nvGraphicFramePr>
        <p:xfrm>
          <a:off x="1014412" y="1499349"/>
          <a:ext cx="10140948" cy="4988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0316">
                  <a:extLst>
                    <a:ext uri="{9D8B030D-6E8A-4147-A177-3AD203B41FA5}">
                      <a16:colId xmlns:a16="http://schemas.microsoft.com/office/drawing/2014/main" val="1069580670"/>
                    </a:ext>
                  </a:extLst>
                </a:gridCol>
                <a:gridCol w="3380316">
                  <a:extLst>
                    <a:ext uri="{9D8B030D-6E8A-4147-A177-3AD203B41FA5}">
                      <a16:colId xmlns:a16="http://schemas.microsoft.com/office/drawing/2014/main" val="4019722818"/>
                    </a:ext>
                  </a:extLst>
                </a:gridCol>
                <a:gridCol w="3380316">
                  <a:extLst>
                    <a:ext uri="{9D8B030D-6E8A-4147-A177-3AD203B41FA5}">
                      <a16:colId xmlns:a16="http://schemas.microsoft.com/office/drawing/2014/main" val="1132667254"/>
                    </a:ext>
                  </a:extLst>
                </a:gridCol>
              </a:tblGrid>
              <a:tr h="6180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135200"/>
                  </a:ext>
                </a:extLst>
              </a:tr>
              <a:tr h="1147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Allocates $10,000,000, otherwise largely concurs with Senate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$26,000,000 to create teacher leadership programs in Title 1 eligible schools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894770"/>
                  </a:ext>
                </a:extLst>
              </a:tr>
              <a:tr h="6180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Provides $60,000 per teacher leader 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215759"/>
                  </a:ext>
                </a:extLst>
              </a:tr>
              <a:tr h="6180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2-year stipend of at least $15,000 per teacher leader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098629"/>
                  </a:ext>
                </a:extLst>
              </a:tr>
              <a:tr h="6180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Remainder used to administer program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700664"/>
                  </a:ext>
                </a:extLst>
              </a:tr>
              <a:tr h="6180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Teacher leader operates “model classroom”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169743"/>
                  </a:ext>
                </a:extLst>
              </a:tr>
              <a:tr h="6180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Teacher leader mentors other teachers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31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349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4D7609-5FBA-2209-FA5B-46B3FD460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5FAD7-C53B-4115-1E21-DE210F9B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27s Black Male Educators Alliance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94E7DA-28B5-3E16-B698-587AFB17E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77CD8-3A57-1902-725E-83F83D885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492249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F932AFD-1274-EB0C-5A8F-8BF6B57E7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6AA8B0-63B7-0A13-19C6-50FC36273E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6787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$2,500,000 to a district or ISD to support the </a:t>
            </a:r>
            <a:r>
              <a:rPr lang="en-US" sz="2200" dirty="0"/>
              <a:t>Black Male Educators Alliance</a:t>
            </a:r>
          </a:p>
          <a:p>
            <a:pPr lvl="1"/>
            <a:endParaRPr lang="en-US" sz="22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860E0A-589F-B3C0-8604-1A0BBBD8D4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4DD7988-3629-1046-D823-8392689C6B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962039"/>
              </p:ext>
            </p:extLst>
          </p:nvPr>
        </p:nvGraphicFramePr>
        <p:xfrm>
          <a:off x="1143001" y="1681163"/>
          <a:ext cx="1018698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5662">
                  <a:extLst>
                    <a:ext uri="{9D8B030D-6E8A-4147-A177-3AD203B41FA5}">
                      <a16:colId xmlns:a16="http://schemas.microsoft.com/office/drawing/2014/main" val="2932061423"/>
                    </a:ext>
                  </a:extLst>
                </a:gridCol>
                <a:gridCol w="3395662">
                  <a:extLst>
                    <a:ext uri="{9D8B030D-6E8A-4147-A177-3AD203B41FA5}">
                      <a16:colId xmlns:a16="http://schemas.microsoft.com/office/drawing/2014/main" val="3294572785"/>
                    </a:ext>
                  </a:extLst>
                </a:gridCol>
                <a:gridCol w="3395662">
                  <a:extLst>
                    <a:ext uri="{9D8B030D-6E8A-4147-A177-3AD203B41FA5}">
                      <a16:colId xmlns:a16="http://schemas.microsoft.com/office/drawing/2014/main" val="36347605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403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$2,500,000 to a district or ISD to support the </a:t>
                      </a:r>
                      <a:r>
                        <a:rPr lang="en-US" sz="1800" dirty="0"/>
                        <a:t>Black Male Educators Alliance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$2,500,000 to a district or ISD to support the </a:t>
                      </a:r>
                      <a:r>
                        <a:rPr lang="en-US" sz="1800" dirty="0"/>
                        <a:t>Black Male Educators Alliance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79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109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11E0AB-7A96-23C0-0C33-FACB27F73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CD881-3B7E-A8EF-27B8-09DF7E259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30d Expanded Breakfast and Lunch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09D2E-CC9B-BE3C-EEFC-3B831EA1D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662FA-959C-12BF-4E23-2910F9038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4413" y="2505075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Allocation increases by $40,000,000 to $200,000,000 to ensure all public school students can receive no cost breakfast and lunch</a:t>
            </a:r>
          </a:p>
          <a:p>
            <a:pPr lvl="1"/>
            <a:r>
              <a:rPr lang="en-US" sz="2000" dirty="0"/>
              <a:t>Requires forgiveness of all meal debt</a:t>
            </a:r>
          </a:p>
          <a:p>
            <a:pPr lvl="1"/>
            <a:r>
              <a:rPr lang="en-US" sz="2000" dirty="0"/>
              <a:t>Requires districts to take “all efforts” to require parents or guardians to complete family income information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ADD5D09-D3C0-9466-7708-BF8C20D52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C7347F9-F11C-701A-7A89-E1A6A267DF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Concurs with Executive Rec.</a:t>
            </a:r>
            <a:endParaRPr lang="en-US" sz="2200" dirty="0"/>
          </a:p>
          <a:p>
            <a:pPr lvl="1"/>
            <a:endParaRPr lang="en-US" sz="22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35D401-B8FB-78D1-7CAE-E01D6E33B6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A08FBDD-5754-A7D5-0F0B-8A80C5E9E0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701038"/>
              </p:ext>
            </p:extLst>
          </p:nvPr>
        </p:nvGraphicFramePr>
        <p:xfrm>
          <a:off x="1014414" y="1709103"/>
          <a:ext cx="9501186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7062">
                  <a:extLst>
                    <a:ext uri="{9D8B030D-6E8A-4147-A177-3AD203B41FA5}">
                      <a16:colId xmlns:a16="http://schemas.microsoft.com/office/drawing/2014/main" val="1238239002"/>
                    </a:ext>
                  </a:extLst>
                </a:gridCol>
                <a:gridCol w="3167062">
                  <a:extLst>
                    <a:ext uri="{9D8B030D-6E8A-4147-A177-3AD203B41FA5}">
                      <a16:colId xmlns:a16="http://schemas.microsoft.com/office/drawing/2014/main" val="44017562"/>
                    </a:ext>
                  </a:extLst>
                </a:gridCol>
                <a:gridCol w="3167062">
                  <a:extLst>
                    <a:ext uri="{9D8B030D-6E8A-4147-A177-3AD203B41FA5}">
                      <a16:colId xmlns:a16="http://schemas.microsoft.com/office/drawing/2014/main" val="4660162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63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Allocation increases by $40,000,000 to $200,000,000 to ensure all public school students can receive no cost breakfast and lunch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Concurs with Executive Rec., but uses $50,000,000 less SAF and $50,000,000 more from the school meals reserve 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Concurs with Executive Rec.</a:t>
                      </a:r>
                      <a:endParaRPr lang="en-US" sz="18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188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Requires forgiveness of all meal debt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30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Requires districts to take “all efforts” to require parents or guardians to complete family income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359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53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75128C-3841-B958-48E0-C31284C21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6D66-17D1-4139-00B8-468E677A3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Foundation Allowance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3CFAD3-983F-EB1B-ED43-208A18640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BA7D2-3E25-0729-616D-18D4979D5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5122" y="2114243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dirty="0"/>
              <a:t>Target FDN = $9,849 ($241 increase)</a:t>
            </a:r>
          </a:p>
          <a:p>
            <a:r>
              <a:rPr lang="en-US" sz="2200" cap="none" dirty="0">
                <a:solidFill>
                  <a:schemeClr val="tx1"/>
                </a:solidFill>
              </a:rPr>
              <a:t>Cyber FDN = $7,879 ($1,271 decrease)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4CF5038-616A-9DDE-457B-1390DC4460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3848D53-973B-D3E5-1DC3-A389B909A2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802975"/>
            <a:ext cx="5183188" cy="3684588"/>
          </a:xfrm>
        </p:spPr>
        <p:txBody>
          <a:bodyPr/>
          <a:lstStyle/>
          <a:p>
            <a:r>
              <a:rPr lang="en-US" sz="2200" dirty="0"/>
              <a:t>Target FDN = $9,910 ($302 increase)</a:t>
            </a:r>
          </a:p>
          <a:p>
            <a:r>
              <a:rPr lang="en-US" sz="2200" cap="none" dirty="0">
                <a:solidFill>
                  <a:schemeClr val="tx1"/>
                </a:solidFill>
              </a:rPr>
              <a:t>Cyber FDN = $7,928 ($1,222 decrease)</a:t>
            </a: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D28EDD-A0FE-77AC-0C53-6AB78E9195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5777F11-0775-845C-2B9C-3396F635E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800549"/>
              </p:ext>
            </p:extLst>
          </p:nvPr>
        </p:nvGraphicFramePr>
        <p:xfrm>
          <a:off x="836613" y="1620860"/>
          <a:ext cx="10051521" cy="2435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0507">
                  <a:extLst>
                    <a:ext uri="{9D8B030D-6E8A-4147-A177-3AD203B41FA5}">
                      <a16:colId xmlns:a16="http://schemas.microsoft.com/office/drawing/2014/main" val="2511939214"/>
                    </a:ext>
                  </a:extLst>
                </a:gridCol>
                <a:gridCol w="3350507">
                  <a:extLst>
                    <a:ext uri="{9D8B030D-6E8A-4147-A177-3AD203B41FA5}">
                      <a16:colId xmlns:a16="http://schemas.microsoft.com/office/drawing/2014/main" val="211225754"/>
                    </a:ext>
                  </a:extLst>
                </a:gridCol>
                <a:gridCol w="3350507">
                  <a:extLst>
                    <a:ext uri="{9D8B030D-6E8A-4147-A177-3AD203B41FA5}">
                      <a16:colId xmlns:a16="http://schemas.microsoft.com/office/drawing/2014/main" val="3307254025"/>
                    </a:ext>
                  </a:extLst>
                </a:gridCol>
              </a:tblGrid>
              <a:tr h="7381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079103"/>
                  </a:ext>
                </a:extLst>
              </a:tr>
              <a:tr h="7381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/>
                        <a:t>Target FDN = $9,849 ($241 increase)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Target FDN = $9,825 ($217 increase)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Target FDN = $9,910 ($302 increase)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439090"/>
                  </a:ext>
                </a:extLst>
              </a:tr>
              <a:tr h="7381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Cyber FDN = $7,879 ($1,271 decrease)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Cyber FDN = $9,150 (same as FY24)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Cyber FDN = $7,928 ($1,222 decrease)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01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336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CCD556-4F03-1957-4183-F943A5A8E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AB5A6-4377-5583-E82B-9DB3CBD65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31b MDE Tax Data Linkage study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E6DCA5-71AF-31DC-7306-A08BE0389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753B-6AA3-6EF8-F327-6DB1189E2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4413" y="1492249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43F881D-4CEA-F7B8-D3DE-CA15EFB1B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64DF88-9322-CA6D-14B2-E32B939E3A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$250,000 to fund a study linking income tax data to student data to assist identification of at-risk pupils</a:t>
            </a:r>
          </a:p>
          <a:p>
            <a:pPr lvl="1"/>
            <a:r>
              <a:rPr lang="en-US" sz="2000" dirty="0"/>
              <a:t>MDE, CEPI, Treasury, DTMB, U of M’s Michigan Education Data Center, and MSU’s Education Policy Innovation Center all involved in providing data and/or selection of researchers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A3C485-9DFB-184C-12F0-11A252F729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55EB634-165E-8436-E1E2-0A03F233D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991741"/>
              </p:ext>
            </p:extLst>
          </p:nvPr>
        </p:nvGraphicFramePr>
        <p:xfrm>
          <a:off x="1130299" y="1492249"/>
          <a:ext cx="1019968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9896">
                  <a:extLst>
                    <a:ext uri="{9D8B030D-6E8A-4147-A177-3AD203B41FA5}">
                      <a16:colId xmlns:a16="http://schemas.microsoft.com/office/drawing/2014/main" val="1469379602"/>
                    </a:ext>
                  </a:extLst>
                </a:gridCol>
                <a:gridCol w="3399896">
                  <a:extLst>
                    <a:ext uri="{9D8B030D-6E8A-4147-A177-3AD203B41FA5}">
                      <a16:colId xmlns:a16="http://schemas.microsoft.com/office/drawing/2014/main" val="3053818372"/>
                    </a:ext>
                  </a:extLst>
                </a:gridCol>
                <a:gridCol w="3399896">
                  <a:extLst>
                    <a:ext uri="{9D8B030D-6E8A-4147-A177-3AD203B41FA5}">
                      <a16:colId xmlns:a16="http://schemas.microsoft.com/office/drawing/2014/main" val="2366068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22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$250,000 to fund a study linking income tax data to student data to assist identification of at-risk pupils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926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MDE, CEPI, Treasury, DTMB, U of M’s Michigan Education Data Center, and MSU’s Education Policy Innovation Center all involved in providing data and/or selection of researchers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936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9385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6E08BB-E6D6-55A6-863B-BEB932AEE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3538B-9C14-46B7-3994-E57DC266C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31g </a:t>
            </a:r>
            <a:r>
              <a:rPr lang="en-US" b="1" u="sng" cap="none" dirty="0" err="1">
                <a:solidFill>
                  <a:schemeClr val="tx1"/>
                </a:solidFill>
              </a:rPr>
              <a:t>iWellness</a:t>
            </a:r>
            <a:r>
              <a:rPr lang="en-US" b="1" u="sng" cap="none" dirty="0">
                <a:solidFill>
                  <a:schemeClr val="tx1"/>
                </a:solidFill>
              </a:rPr>
              <a:t> Pilot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5AEB89-2D2C-00C9-66E5-20E95CB7A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CBD65-09C4-92A6-5348-E73E9A05B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4413" y="1492249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9BE9B4-8758-83DB-BEA3-9B7372370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5388D96-5891-CF22-C28A-0253A9C154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$1,000,000 to Lenawee ISD for a student wellness software pilot program case study encompassing a diverse range of districts to identify trends in</a:t>
            </a:r>
          </a:p>
          <a:p>
            <a:pPr lvl="1"/>
            <a:r>
              <a:rPr lang="en-US" sz="2000" dirty="0"/>
              <a:t>Absenteeism</a:t>
            </a:r>
          </a:p>
          <a:p>
            <a:pPr lvl="1"/>
            <a:r>
              <a:rPr lang="en-US" sz="2000" dirty="0"/>
              <a:t>Suspensions and expulsions</a:t>
            </a:r>
          </a:p>
          <a:p>
            <a:pPr lvl="1"/>
            <a:r>
              <a:rPr lang="en-US" sz="2000" dirty="0"/>
              <a:t>Self-Esteem</a:t>
            </a:r>
          </a:p>
          <a:p>
            <a:pPr lvl="1"/>
            <a:r>
              <a:rPr lang="en-US" sz="2000" dirty="0"/>
              <a:t>Motivation</a:t>
            </a:r>
          </a:p>
          <a:p>
            <a:pPr lvl="1"/>
            <a:r>
              <a:rPr lang="en-US" sz="2000" dirty="0"/>
              <a:t>Dropout Rate</a:t>
            </a:r>
          </a:p>
          <a:p>
            <a:pPr lvl="1"/>
            <a:r>
              <a:rPr lang="en-US" sz="2000" dirty="0"/>
              <a:t>Anxiety and Depression</a:t>
            </a:r>
          </a:p>
          <a:p>
            <a:pPr lvl="1"/>
            <a:r>
              <a:rPr lang="en-US" sz="2000" dirty="0"/>
              <a:t>Sense of Safety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22CBC0-29EA-2B98-4F30-DD8E84427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0951D45-3E4B-CFFE-9BC3-E41D5957D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368250"/>
              </p:ext>
            </p:extLst>
          </p:nvPr>
        </p:nvGraphicFramePr>
        <p:xfrm>
          <a:off x="1014413" y="1341119"/>
          <a:ext cx="10515600" cy="4848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66700025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83716978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59143468"/>
                    </a:ext>
                  </a:extLst>
                </a:gridCol>
              </a:tblGrid>
              <a:tr h="6604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340017"/>
                  </a:ext>
                </a:extLst>
              </a:tr>
              <a:tr h="1509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$1,000,000 to Lenawee ISD for a student wellness software pilot program case study encompassing a diverse range of districts to identify trends 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83909"/>
                  </a:ext>
                </a:extLst>
              </a:tr>
              <a:tr h="3826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Absenteeism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185663"/>
                  </a:ext>
                </a:extLst>
              </a:tr>
              <a:tr h="3826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Suspensions and expulsions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851918"/>
                  </a:ext>
                </a:extLst>
              </a:tr>
              <a:tr h="3826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Self-Esteem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721323"/>
                  </a:ext>
                </a:extLst>
              </a:tr>
              <a:tr h="3826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Motivation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813957"/>
                  </a:ext>
                </a:extLst>
              </a:tr>
              <a:tr h="3826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Dropout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914022"/>
                  </a:ext>
                </a:extLst>
              </a:tr>
              <a:tr h="3826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Anxiety and Depression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36651"/>
                  </a:ext>
                </a:extLst>
              </a:tr>
              <a:tr h="38264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Sense of Safety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836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11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325302-C378-8039-8536-82328DAEA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32B87-F980-9257-31F6-BF96C37C1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31p TRAILS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7BE90B-CDA6-B8E4-0333-953AA84B5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F2FBC-1A62-7AFA-3436-ECFB52795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4413" y="2071995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Allocation reduced from $50,000,000 to $12,500,000 to improve youth access to mental health services by training school mental health professionals in effective practices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43DD00-A150-4614-19EF-57FFDE256E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3C8DBA-560B-8F6C-0EC8-3DB0B21C8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B35C31-5747-DEB8-18C8-E3B64169A7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D68FA1C-9900-70DD-6381-5C89A5881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86005"/>
              </p:ext>
            </p:extLst>
          </p:nvPr>
        </p:nvGraphicFramePr>
        <p:xfrm>
          <a:off x="1014414" y="1533833"/>
          <a:ext cx="980598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8662">
                  <a:extLst>
                    <a:ext uri="{9D8B030D-6E8A-4147-A177-3AD203B41FA5}">
                      <a16:colId xmlns:a16="http://schemas.microsoft.com/office/drawing/2014/main" val="2109616814"/>
                    </a:ext>
                  </a:extLst>
                </a:gridCol>
                <a:gridCol w="3268662">
                  <a:extLst>
                    <a:ext uri="{9D8B030D-6E8A-4147-A177-3AD203B41FA5}">
                      <a16:colId xmlns:a16="http://schemas.microsoft.com/office/drawing/2014/main" val="275798791"/>
                    </a:ext>
                  </a:extLst>
                </a:gridCol>
                <a:gridCol w="3268662">
                  <a:extLst>
                    <a:ext uri="{9D8B030D-6E8A-4147-A177-3AD203B41FA5}">
                      <a16:colId xmlns:a16="http://schemas.microsoft.com/office/drawing/2014/main" val="2778625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96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Allocation reduced from $50,000,000 to $12,500,000 to improve youth access to mental health services by training school mental health professionals in effective practices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Concurs with Executive Rec.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42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8379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559B99-F36F-ECD5-863F-745CB9E4F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0D87C-F61C-7E95-1182-F5998FAFF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31q Discover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0DA742-CDAA-FA03-244A-1ECD63C31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A2DE2-F499-3E95-BE61-2EF870E91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401735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CD46BFF-0692-4F89-1ED5-206BDC6CC6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4A98E6-F3CA-B8B1-A354-0DF4227EAE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$1,000,000 to provide grade 6-12 opportunities for</a:t>
            </a:r>
          </a:p>
          <a:p>
            <a:pPr lvl="1"/>
            <a:r>
              <a:rPr lang="en-US" sz="2000" dirty="0"/>
              <a:t>Social and emotional learning </a:t>
            </a:r>
          </a:p>
          <a:p>
            <a:pPr lvl="1"/>
            <a:r>
              <a:rPr lang="en-US" sz="2000" dirty="0"/>
              <a:t>Increased academic performance</a:t>
            </a:r>
          </a:p>
          <a:p>
            <a:pPr lvl="1"/>
            <a:r>
              <a:rPr lang="en-US" sz="2000" dirty="0"/>
              <a:t>Positive life choices</a:t>
            </a:r>
          </a:p>
          <a:p>
            <a:pPr lvl="1"/>
            <a:r>
              <a:rPr lang="en-US" sz="2000" dirty="0"/>
              <a:t>Mental well-being</a:t>
            </a:r>
          </a:p>
          <a:p>
            <a:pPr lvl="1"/>
            <a:r>
              <a:rPr lang="en-US" sz="2000" dirty="0"/>
              <a:t>Suicide prevention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EB4404-E459-247A-93A2-075A656E56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F6A5796-98C3-9577-9588-AF4A2B15B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260114"/>
              </p:ext>
            </p:extLst>
          </p:nvPr>
        </p:nvGraphicFramePr>
        <p:xfrm>
          <a:off x="1036641" y="1681163"/>
          <a:ext cx="10096494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5498">
                  <a:extLst>
                    <a:ext uri="{9D8B030D-6E8A-4147-A177-3AD203B41FA5}">
                      <a16:colId xmlns:a16="http://schemas.microsoft.com/office/drawing/2014/main" val="2368375"/>
                    </a:ext>
                  </a:extLst>
                </a:gridCol>
                <a:gridCol w="3365498">
                  <a:extLst>
                    <a:ext uri="{9D8B030D-6E8A-4147-A177-3AD203B41FA5}">
                      <a16:colId xmlns:a16="http://schemas.microsoft.com/office/drawing/2014/main" val="1925580620"/>
                    </a:ext>
                  </a:extLst>
                </a:gridCol>
                <a:gridCol w="3365498">
                  <a:extLst>
                    <a:ext uri="{9D8B030D-6E8A-4147-A177-3AD203B41FA5}">
                      <a16:colId xmlns:a16="http://schemas.microsoft.com/office/drawing/2014/main" val="15529981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731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$1,000,000 to provide grade 6-12 opportunities for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563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Social and emotional learning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631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Increased academic performance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995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Positive life choices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398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Mental well-being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072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Suicide prevention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462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279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9BE583-2492-C8E6-CF31-343237B2B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73C9A-F04C-48CB-2F01-5F604A17C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31aa per-pupil Mental Health Grant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518D82-3968-6EF2-84A4-8C28B6CED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50638-C9F8-409E-8046-83CDA41F9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4413" y="1984441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Allocation reduced from $328,000,000 to $300,000,000 to improve student mental health and safety</a:t>
            </a:r>
          </a:p>
          <a:p>
            <a:pPr lvl="1"/>
            <a:r>
              <a:rPr lang="en-US" sz="2000" dirty="0"/>
              <a:t>Mental health services</a:t>
            </a:r>
          </a:p>
          <a:p>
            <a:pPr lvl="1"/>
            <a:r>
              <a:rPr lang="en-US" sz="2000" dirty="0"/>
              <a:t>Safety infrastructure</a:t>
            </a:r>
          </a:p>
          <a:p>
            <a:pPr lvl="1"/>
            <a:r>
              <a:rPr lang="en-US" sz="2000" dirty="0"/>
              <a:t>Based on thorough needs assessment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FB3F6C-A105-DB71-7F67-69BDF4885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F067180-021F-AF10-D1C2-0B2B2FF1B9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7521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Allocation reduced to $50,000,000, otherwise largely concurs with Executive Rec.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ADBDC3-56D6-A658-4BA8-142BA3F360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64EB828-0E06-F558-E7D6-A2A9666F0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025367"/>
              </p:ext>
            </p:extLst>
          </p:nvPr>
        </p:nvGraphicFramePr>
        <p:xfrm>
          <a:off x="836612" y="1516522"/>
          <a:ext cx="10340976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6992">
                  <a:extLst>
                    <a:ext uri="{9D8B030D-6E8A-4147-A177-3AD203B41FA5}">
                      <a16:colId xmlns:a16="http://schemas.microsoft.com/office/drawing/2014/main" val="2497919394"/>
                    </a:ext>
                  </a:extLst>
                </a:gridCol>
                <a:gridCol w="3446992">
                  <a:extLst>
                    <a:ext uri="{9D8B030D-6E8A-4147-A177-3AD203B41FA5}">
                      <a16:colId xmlns:a16="http://schemas.microsoft.com/office/drawing/2014/main" val="2533298670"/>
                    </a:ext>
                  </a:extLst>
                </a:gridCol>
                <a:gridCol w="3446992">
                  <a:extLst>
                    <a:ext uri="{9D8B030D-6E8A-4147-A177-3AD203B41FA5}">
                      <a16:colId xmlns:a16="http://schemas.microsoft.com/office/drawing/2014/main" val="979332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473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Allocation reduced from $328,000,000 to $300,000,000 to improve student mental health and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Allocation reduced to $313,300,000 ($13,300,000 in leftover GEER funds), otherwise largely concurs with Executive Rec.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Allocation reduced to $50,000,000, otherwise largely concurs with Executive Rec.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824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Mental health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366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Safety infrastructure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425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Based on thorough needs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577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Removes non-public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561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1970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09FFDA-C4F1-E707-2A19-EE28B1A38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C4219-A173-0266-C958-F98A546CD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31ff SMART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4636C6-23C7-F0D5-43FF-1DEEA07A9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544C0-70FB-E116-35FA-43ABC1AE8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204512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Repealed</a:t>
            </a:r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2A96C7A-7ACC-F939-4CA0-A2EBDE9246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581C522-6789-38F1-C127-37F9A16135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7521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Continues to allocate $15,000,000 to implement SMART counselors program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6D38E2-41BA-269A-F936-BB24935AEA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DBB88C1-35AE-277D-A7B8-CD578F55E7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987932"/>
              </p:ext>
            </p:extLst>
          </p:nvPr>
        </p:nvGraphicFramePr>
        <p:xfrm>
          <a:off x="1130300" y="2414440"/>
          <a:ext cx="9893301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767">
                  <a:extLst>
                    <a:ext uri="{9D8B030D-6E8A-4147-A177-3AD203B41FA5}">
                      <a16:colId xmlns:a16="http://schemas.microsoft.com/office/drawing/2014/main" val="1492669788"/>
                    </a:ext>
                  </a:extLst>
                </a:gridCol>
                <a:gridCol w="3297767">
                  <a:extLst>
                    <a:ext uri="{9D8B030D-6E8A-4147-A177-3AD203B41FA5}">
                      <a16:colId xmlns:a16="http://schemas.microsoft.com/office/drawing/2014/main" val="632481519"/>
                    </a:ext>
                  </a:extLst>
                </a:gridCol>
                <a:gridCol w="3297767">
                  <a:extLst>
                    <a:ext uri="{9D8B030D-6E8A-4147-A177-3AD203B41FA5}">
                      <a16:colId xmlns:a16="http://schemas.microsoft.com/office/drawing/2014/main" val="3320591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088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Repealed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Continues to allocate $15,000,000 to implement SMART counselors program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646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1166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56FCF9-AB39-2E60-172C-9C662788D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C00D3-6357-7146-D200-16CC7F322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32a Hype Athletics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F2C11-33C3-C43C-888B-DE683A4F9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B4672-4EF1-C455-ACA7-6CC6B7AAE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204512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F365D04-5343-755D-33F9-EF1A7B6755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363C6D4-099B-C9D2-3D2E-CEA5682793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7521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$3,000,000 to Wayne-Westland to partner with Hype Athletics</a:t>
            </a:r>
          </a:p>
          <a:p>
            <a:pPr lvl="1"/>
            <a:r>
              <a:rPr lang="en-US" sz="2000" dirty="0"/>
              <a:t>STEAM programs</a:t>
            </a:r>
          </a:p>
          <a:p>
            <a:pPr lvl="1"/>
            <a:r>
              <a:rPr lang="en-US" sz="2000" dirty="0"/>
              <a:t>Literacy programs</a:t>
            </a:r>
          </a:p>
          <a:p>
            <a:pPr lvl="1"/>
            <a:r>
              <a:rPr lang="en-US" sz="2000" dirty="0"/>
              <a:t>After-school programs</a:t>
            </a:r>
          </a:p>
          <a:p>
            <a:pPr lvl="1"/>
            <a:r>
              <a:rPr lang="en-US" sz="2000" dirty="0"/>
              <a:t>Fitness and athletic programs</a:t>
            </a:r>
          </a:p>
          <a:p>
            <a:pPr lvl="1"/>
            <a:r>
              <a:rPr lang="en-US" sz="2000" dirty="0"/>
              <a:t>Mental and behavioral health services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3C8E83-DDDC-ABF0-A0B0-333AE0E94D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21990A5-BB5D-602B-FC1D-FA666783F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495127"/>
              </p:ext>
            </p:extLst>
          </p:nvPr>
        </p:nvGraphicFramePr>
        <p:xfrm>
          <a:off x="1036640" y="1690688"/>
          <a:ext cx="10118721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2907">
                  <a:extLst>
                    <a:ext uri="{9D8B030D-6E8A-4147-A177-3AD203B41FA5}">
                      <a16:colId xmlns:a16="http://schemas.microsoft.com/office/drawing/2014/main" val="519969408"/>
                    </a:ext>
                  </a:extLst>
                </a:gridCol>
                <a:gridCol w="3372907">
                  <a:extLst>
                    <a:ext uri="{9D8B030D-6E8A-4147-A177-3AD203B41FA5}">
                      <a16:colId xmlns:a16="http://schemas.microsoft.com/office/drawing/2014/main" val="15076115"/>
                    </a:ext>
                  </a:extLst>
                </a:gridCol>
                <a:gridCol w="3372907">
                  <a:extLst>
                    <a:ext uri="{9D8B030D-6E8A-4147-A177-3AD203B41FA5}">
                      <a16:colId xmlns:a16="http://schemas.microsoft.com/office/drawing/2014/main" val="3348385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30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$3,000,000 to Wayne-Westland to partner with Hype Athletics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69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STEAM programs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511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Literacy programs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804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After-school programs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07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Fitness and athletic programs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4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Mental and behavioral health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320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217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AB8FAE-1B45-1643-2BA0-E0F979468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656C3-7414-834B-B206-0963164E4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32b Special Olympics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97674E-D886-AD57-25D5-566739525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9D2FC-82E5-BE6B-6D75-4D6192D43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204512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C0F836B-0CD9-8B76-EC15-78C49D0628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B2932F2-703A-A9F3-6244-B0D445718B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7521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$500,000 to support Special Olympics</a:t>
            </a:r>
            <a:endParaRPr lang="en-US" sz="20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4B7D11-DEF3-881F-E33F-BDBCFEC82F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B373087-FB99-D57E-824E-ECB0A3D3AF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553016"/>
              </p:ext>
            </p:extLst>
          </p:nvPr>
        </p:nvGraphicFramePr>
        <p:xfrm>
          <a:off x="927100" y="1657112"/>
          <a:ext cx="9880599" cy="1543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3533">
                  <a:extLst>
                    <a:ext uri="{9D8B030D-6E8A-4147-A177-3AD203B41FA5}">
                      <a16:colId xmlns:a16="http://schemas.microsoft.com/office/drawing/2014/main" val="2686554224"/>
                    </a:ext>
                  </a:extLst>
                </a:gridCol>
                <a:gridCol w="3293533">
                  <a:extLst>
                    <a:ext uri="{9D8B030D-6E8A-4147-A177-3AD203B41FA5}">
                      <a16:colId xmlns:a16="http://schemas.microsoft.com/office/drawing/2014/main" val="3928876107"/>
                    </a:ext>
                  </a:extLst>
                </a:gridCol>
                <a:gridCol w="3293533">
                  <a:extLst>
                    <a:ext uri="{9D8B030D-6E8A-4147-A177-3AD203B41FA5}">
                      <a16:colId xmlns:a16="http://schemas.microsoft.com/office/drawing/2014/main" val="1078515120"/>
                    </a:ext>
                  </a:extLst>
                </a:gridCol>
              </a:tblGrid>
              <a:tr h="7716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64129"/>
                  </a:ext>
                </a:extLst>
              </a:tr>
              <a:tr h="7716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$500,000 to support Special Olympics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473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3867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7537C3-2EDD-17D1-EB55-83E0C2550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6A58-60E4-87C8-4B29-F4D039859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</a:t>
            </a:r>
            <a:r>
              <a:rPr lang="en-US" b="1" u="sng" cap="none">
                <a:solidFill>
                  <a:schemeClr val="tx1"/>
                </a:solidFill>
              </a:rPr>
              <a:t>32c Horatio </a:t>
            </a:r>
            <a:r>
              <a:rPr lang="en-US" b="1" u="sng" cap="none" dirty="0">
                <a:solidFill>
                  <a:schemeClr val="tx1"/>
                </a:solidFill>
              </a:rPr>
              <a:t>Williams Foundation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ABB655-7AFD-EC7D-C239-70A47611A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CCA83-911C-A450-76AB-F1477F8FD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204512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1247D8-8755-6664-0C93-E1D1671FC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3AC15BA-BD3A-1E58-F5B5-97B22077E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7521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Allocates $1,000,000 to the Foundation to provide services in Detroit</a:t>
            </a:r>
          </a:p>
          <a:p>
            <a:pPr lvl="1"/>
            <a:r>
              <a:rPr lang="en-US" sz="2000" dirty="0"/>
              <a:t>College prep</a:t>
            </a:r>
          </a:p>
          <a:p>
            <a:pPr lvl="1"/>
            <a:r>
              <a:rPr lang="en-US" sz="2000" dirty="0"/>
              <a:t>Math leagues</a:t>
            </a:r>
          </a:p>
          <a:p>
            <a:pPr lvl="1"/>
            <a:r>
              <a:rPr lang="en-US" sz="2000" dirty="0"/>
              <a:t>Sports programming</a:t>
            </a:r>
          </a:p>
          <a:p>
            <a:pPr lvl="1"/>
            <a:r>
              <a:rPr lang="en-US" sz="2000" dirty="0"/>
              <a:t>Literacy services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9D5BAF-5FD7-AF1D-5B1F-D65441B1DC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CF58A65-8ACE-C6C7-C81F-EC24EA621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896757"/>
              </p:ext>
            </p:extLst>
          </p:nvPr>
        </p:nvGraphicFramePr>
        <p:xfrm>
          <a:off x="836612" y="1690688"/>
          <a:ext cx="10515600" cy="303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60730159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4577535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6609853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10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$1,000,000 to the Foundation to provide services in Detroit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216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College prep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693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Math leagues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961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Sports programming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8858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Literacy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65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9952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8D4542-C2D0-84D7-F6F8-8EBBB3181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88A29-ADA0-D94C-D39A-42D01D599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32n Before and After School Programs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8E6CD-946C-10E0-9711-FAC869AA7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8DA2A-9CC1-9A65-F59E-D33689CE8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0" y="1356912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Continues to allocate $50,000,000</a:t>
            </a:r>
          </a:p>
          <a:p>
            <a:pPr lvl="1"/>
            <a:r>
              <a:rPr lang="en-US" sz="2000" dirty="0"/>
              <a:t>Moves administration to MILEAP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744FA1-EC2B-9EAF-FF29-34AF9851F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230662B-D960-CF03-B8A0-08530CC1AE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7521"/>
            <a:ext cx="5183188" cy="3684588"/>
          </a:xfrm>
        </p:spPr>
        <p:txBody>
          <a:bodyPr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Increases allocation to $69,000,000</a:t>
            </a:r>
          </a:p>
          <a:p>
            <a:pPr lvl="1"/>
            <a:r>
              <a:rPr lang="en-US" sz="2000" dirty="0"/>
              <a:t>Moves administration to MILEAP</a:t>
            </a:r>
          </a:p>
          <a:p>
            <a:pPr lvl="1"/>
            <a:r>
              <a:rPr lang="en-US" sz="2000" dirty="0"/>
              <a:t>$5,000,000 to Boys and Girls Club of SE Michigan to expand programming</a:t>
            </a:r>
          </a:p>
          <a:p>
            <a:pPr lvl="1"/>
            <a:r>
              <a:rPr lang="en-US" sz="2000" dirty="0"/>
              <a:t>$3,000,000 to Downtown Boxing Gym of Detroit to expand programming</a:t>
            </a:r>
          </a:p>
          <a:p>
            <a:pPr lvl="1"/>
            <a:r>
              <a:rPr lang="en-US" sz="2000" dirty="0"/>
              <a:t>$1,000,000 to Michigan High School Esports League to expand programming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7CD8AB-EFE7-2CD9-4DC0-18FD6FA0DD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732DBD5-6A19-C913-6BC7-D0E596CC5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378185"/>
              </p:ext>
            </p:extLst>
          </p:nvPr>
        </p:nvGraphicFramePr>
        <p:xfrm>
          <a:off x="1098286" y="1513833"/>
          <a:ext cx="9995427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809">
                  <a:extLst>
                    <a:ext uri="{9D8B030D-6E8A-4147-A177-3AD203B41FA5}">
                      <a16:colId xmlns:a16="http://schemas.microsoft.com/office/drawing/2014/main" val="4049787278"/>
                    </a:ext>
                  </a:extLst>
                </a:gridCol>
                <a:gridCol w="3331809">
                  <a:extLst>
                    <a:ext uri="{9D8B030D-6E8A-4147-A177-3AD203B41FA5}">
                      <a16:colId xmlns:a16="http://schemas.microsoft.com/office/drawing/2014/main" val="2748103710"/>
                    </a:ext>
                  </a:extLst>
                </a:gridCol>
                <a:gridCol w="3331809">
                  <a:extLst>
                    <a:ext uri="{9D8B030D-6E8A-4147-A177-3AD203B41FA5}">
                      <a16:colId xmlns:a16="http://schemas.microsoft.com/office/drawing/2014/main" val="33244741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768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Continues to allocate $50,000,000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Increases allocation to $75,000,000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Increases allocation to $69,000,000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354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Moves administration to MILEAP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Moves administration to MILEAP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Moves administration to MILEAP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6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$5,000,000 to Boys and Girls Club of SE Michigan to expand programming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143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$3,000,000 to Downtown Boxing Gym of Detroit to expand programming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110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$1,000,000 to Michigan High School Esports League to expand programming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602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7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853A95-B592-1E96-674B-36B02BCB1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FFD17-2944-689E-264D-6DE5EA114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31a At-Risk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82481F-57EF-760F-3ED6-0F37C1E6C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67B5C-0614-57B9-DB24-84073AFB2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5122" y="2114243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dirty="0"/>
              <a:t>Total allocation = $975,800,000</a:t>
            </a:r>
          </a:p>
          <a:p>
            <a:r>
              <a:rPr lang="en-US" sz="2200" cap="none" dirty="0">
                <a:solidFill>
                  <a:schemeClr val="tx1"/>
                </a:solidFill>
              </a:rPr>
              <a:t>Opportunity Bands included</a:t>
            </a:r>
          </a:p>
          <a:p>
            <a:r>
              <a:rPr lang="en-US" sz="2200" dirty="0"/>
              <a:t>Allows up to 30% of funds to be used for recruitment and retention in 90% ED districts.</a:t>
            </a: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16F7F0-3249-8A34-CEEF-5C2E319339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0372D12-B12D-FD48-C884-19468B00B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314421"/>
            <a:ext cx="5183188" cy="3684588"/>
          </a:xfrm>
        </p:spPr>
        <p:txBody>
          <a:bodyPr/>
          <a:lstStyle/>
          <a:p>
            <a:r>
              <a:rPr lang="en-US" sz="2200" dirty="0"/>
              <a:t>Total allocation = $1,074,620,500</a:t>
            </a:r>
          </a:p>
          <a:p>
            <a:r>
              <a:rPr lang="en-US" sz="2200" cap="none" dirty="0">
                <a:solidFill>
                  <a:schemeClr val="tx1"/>
                </a:solidFill>
              </a:rPr>
              <a:t>Opportunity Bands included</a:t>
            </a:r>
          </a:p>
          <a:p>
            <a:r>
              <a:rPr lang="en-US" sz="2200" cap="none" dirty="0">
                <a:solidFill>
                  <a:schemeClr val="tx1"/>
                </a:solidFill>
              </a:rPr>
              <a:t>Allows up to 60% of funds to be used for recruitment and retention</a:t>
            </a: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C93674-C0C6-0766-751C-F37992F6B9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108FC89-3A46-97BF-D3FA-A49A17018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026505"/>
              </p:ext>
            </p:extLst>
          </p:nvPr>
        </p:nvGraphicFramePr>
        <p:xfrm>
          <a:off x="836612" y="1690688"/>
          <a:ext cx="10288587" cy="3203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529">
                  <a:extLst>
                    <a:ext uri="{9D8B030D-6E8A-4147-A177-3AD203B41FA5}">
                      <a16:colId xmlns:a16="http://schemas.microsoft.com/office/drawing/2014/main" val="4292567192"/>
                    </a:ext>
                  </a:extLst>
                </a:gridCol>
                <a:gridCol w="3429529">
                  <a:extLst>
                    <a:ext uri="{9D8B030D-6E8A-4147-A177-3AD203B41FA5}">
                      <a16:colId xmlns:a16="http://schemas.microsoft.com/office/drawing/2014/main" val="1067358541"/>
                    </a:ext>
                  </a:extLst>
                </a:gridCol>
                <a:gridCol w="3429529">
                  <a:extLst>
                    <a:ext uri="{9D8B030D-6E8A-4147-A177-3AD203B41FA5}">
                      <a16:colId xmlns:a16="http://schemas.microsoft.com/office/drawing/2014/main" val="745358354"/>
                    </a:ext>
                  </a:extLst>
                </a:gridCol>
              </a:tblGrid>
              <a:tr h="6594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449461"/>
                  </a:ext>
                </a:extLst>
              </a:tr>
              <a:tr h="6594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Total allocation = $975,800,000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allocation = $1,066,750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Total allocation = $1,074,620,500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033365"/>
                  </a:ext>
                </a:extLst>
              </a:tr>
              <a:tr h="6594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Opportunity Bands included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Opportunity Bands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Opportunity Bands included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023425"/>
                  </a:ext>
                </a:extLst>
              </a:tr>
              <a:tr h="12246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Allows up to 30% of funds to be used for recruitment and retention in 90% ED districts.</a:t>
                      </a: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Allows a district of the first class to use up to 40% of funds for instructional staff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Allows up to 60% of funds to be used for recruitment and retention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09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8498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033287-85A9-EDBB-9F30-C065F9E4F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3EC6-401C-E234-49B9-62A0DCB09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Contact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C4AE7-B0E8-D413-6671-1572A4FBA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200" cap="none" dirty="0">
                <a:solidFill>
                  <a:schemeClr val="tx1"/>
                </a:solidFill>
              </a:rPr>
              <a:t>Phil Boone</a:t>
            </a:r>
          </a:p>
          <a:p>
            <a:pPr marL="0" indent="0">
              <a:buNone/>
            </a:pPr>
            <a:r>
              <a:rPr lang="en-US" sz="2200" dirty="0"/>
              <a:t>Assistant Director, Office of Financial Management</a:t>
            </a:r>
          </a:p>
          <a:p>
            <a:pPr marL="0" indent="0">
              <a:buNone/>
            </a:pPr>
            <a:r>
              <a:rPr lang="en-US" sz="2200" cap="none" dirty="0">
                <a:solidFill>
                  <a:schemeClr val="tx1"/>
                </a:solidFill>
              </a:rPr>
              <a:t>Michigan Department of Education</a:t>
            </a:r>
          </a:p>
          <a:p>
            <a:pPr marL="0" indent="0">
              <a:buNone/>
            </a:pPr>
            <a:r>
              <a:rPr lang="en-US" sz="2200" dirty="0">
                <a:hlinkClick r:id="rId2"/>
              </a:rPr>
              <a:t>boonep2@michigan.gov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517-899-0796 cell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F0AE23-4EB2-85A3-C2F8-DA89DA0E5D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10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C4CE46-DB4E-EAD7-44A5-02A1AF2EE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71A21-E4AA-35A1-E64C-6853FC2BB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Special Education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C6CC56-3822-1514-CD29-D5CBA91CC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9C4B0-947A-9163-CFA3-0BEBAECD8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5122" y="2114243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FY24 formula carries over into FY25</a:t>
            </a:r>
          </a:p>
          <a:p>
            <a:pPr lvl="1"/>
            <a:r>
              <a:rPr lang="en-US" sz="1800" dirty="0"/>
              <a:t>Full Foundation amount</a:t>
            </a:r>
          </a:p>
          <a:p>
            <a:pPr lvl="1"/>
            <a:r>
              <a:rPr lang="en-US" sz="1800" cap="none" dirty="0">
                <a:solidFill>
                  <a:schemeClr val="tx1"/>
                </a:solidFill>
              </a:rPr>
              <a:t>28.6138% of cost of education</a:t>
            </a:r>
          </a:p>
          <a:p>
            <a:pPr lvl="1"/>
            <a:r>
              <a:rPr lang="en-US" sz="1800" dirty="0"/>
              <a:t>70.4165% of cost of transportation</a:t>
            </a:r>
            <a:endParaRPr lang="en-US" sz="18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50A5228-CB4F-4371-8A55-419C47169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EF36FF7-AF72-63A1-98F7-7A0AA83025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583362"/>
            <a:ext cx="5183188" cy="3684588"/>
          </a:xfrm>
        </p:spPr>
        <p:txBody>
          <a:bodyPr/>
          <a:lstStyle/>
          <a:p>
            <a:r>
              <a:rPr lang="en-US" sz="2200" dirty="0"/>
              <a:t>Concurs with Executive Rec.</a:t>
            </a:r>
          </a:p>
          <a:p>
            <a:pPr lvl="1"/>
            <a:r>
              <a:rPr lang="en-US" sz="1800" cap="none" dirty="0">
                <a:solidFill>
                  <a:schemeClr val="tx1"/>
                </a:solidFill>
              </a:rPr>
              <a:t>Allocates </a:t>
            </a:r>
            <a:r>
              <a:rPr lang="en-US" sz="1800" dirty="0"/>
              <a:t>98% of Executive Rec. total</a:t>
            </a:r>
            <a:endParaRPr lang="en-US" sz="18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7E7F83-F300-E292-D0B2-FA3923957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CFCA011-FD87-F81F-5195-9E104A3937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627761"/>
              </p:ext>
            </p:extLst>
          </p:nvPr>
        </p:nvGraphicFramePr>
        <p:xfrm>
          <a:off x="836612" y="1618410"/>
          <a:ext cx="9784557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1519">
                  <a:extLst>
                    <a:ext uri="{9D8B030D-6E8A-4147-A177-3AD203B41FA5}">
                      <a16:colId xmlns:a16="http://schemas.microsoft.com/office/drawing/2014/main" val="3685501278"/>
                    </a:ext>
                  </a:extLst>
                </a:gridCol>
                <a:gridCol w="3261519">
                  <a:extLst>
                    <a:ext uri="{9D8B030D-6E8A-4147-A177-3AD203B41FA5}">
                      <a16:colId xmlns:a16="http://schemas.microsoft.com/office/drawing/2014/main" val="1629803479"/>
                    </a:ext>
                  </a:extLst>
                </a:gridCol>
                <a:gridCol w="3261519">
                  <a:extLst>
                    <a:ext uri="{9D8B030D-6E8A-4147-A177-3AD203B41FA5}">
                      <a16:colId xmlns:a16="http://schemas.microsoft.com/office/drawing/2014/main" val="42590604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89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FY24 formula carries over into FY25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Concurs with Executive Rec.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Concurs with Executive Rec.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507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Full Foundation 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over </a:t>
                      </a:r>
                      <a:r>
                        <a:rPr lang="en-US" sz="1800" dirty="0"/>
                        <a:t>99% of Executive Rec. total</a:t>
                      </a: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Allocates </a:t>
                      </a:r>
                      <a:r>
                        <a:rPr lang="en-US" sz="1800" dirty="0"/>
                        <a:t>98% of Executive Rec. total</a:t>
                      </a: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1626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28.6138% of cost of education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684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70.4165% of cost of transportation</a:t>
                      </a: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929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509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68811E-0875-5C5E-FE10-2E4691892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101A7-EB0B-1FDB-3E4B-3911999C5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Great Start Readiness Program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1C1621-92B2-39F1-8474-55CE0FDCA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19011-0493-586B-B441-BA817C706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836338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Allocation increases from $525,320,000 to $684,561,000</a:t>
            </a:r>
          </a:p>
          <a:p>
            <a:pPr lvl="1"/>
            <a:r>
              <a:rPr lang="en-US" sz="2000" dirty="0"/>
              <a:t>Administration moves to MILEAP</a:t>
            </a:r>
            <a:endParaRPr lang="en-US" sz="20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67698A0-E779-7AFD-12E5-B606CC394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367E10-552A-B133-9136-D2722B0478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583362"/>
            <a:ext cx="5183188" cy="3684588"/>
          </a:xfrm>
        </p:spPr>
        <p:txBody>
          <a:bodyPr/>
          <a:lstStyle/>
          <a:p>
            <a:r>
              <a:rPr lang="en-US" sz="2200" cap="none" dirty="0">
                <a:solidFill>
                  <a:schemeClr val="tx1"/>
                </a:solidFill>
              </a:rPr>
              <a:t>Allocation increases from $525,320,000 to $607,563,100</a:t>
            </a:r>
          </a:p>
          <a:p>
            <a:pPr lvl="1"/>
            <a:r>
              <a:rPr lang="en-US" sz="2000" dirty="0"/>
              <a:t>Concurs with Exec in many regards, some eligibility requirements do not concur</a:t>
            </a:r>
            <a:endParaRPr lang="en-US" sz="20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cap="none" dirty="0">
                <a:solidFill>
                  <a:schemeClr val="tx1"/>
                </a:solidFill>
              </a:rPr>
              <a:t>	</a:t>
            </a: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650455-57FA-223A-2FAC-FE1E529CEC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5CCA942-6D0B-EA11-6145-F714AE965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844386"/>
              </p:ext>
            </p:extLst>
          </p:nvPr>
        </p:nvGraphicFramePr>
        <p:xfrm>
          <a:off x="839789" y="1575512"/>
          <a:ext cx="1039971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570">
                  <a:extLst>
                    <a:ext uri="{9D8B030D-6E8A-4147-A177-3AD203B41FA5}">
                      <a16:colId xmlns:a16="http://schemas.microsoft.com/office/drawing/2014/main" val="1033607184"/>
                    </a:ext>
                  </a:extLst>
                </a:gridCol>
                <a:gridCol w="3466570">
                  <a:extLst>
                    <a:ext uri="{9D8B030D-6E8A-4147-A177-3AD203B41FA5}">
                      <a16:colId xmlns:a16="http://schemas.microsoft.com/office/drawing/2014/main" val="795327407"/>
                    </a:ext>
                  </a:extLst>
                </a:gridCol>
                <a:gridCol w="3466570">
                  <a:extLst>
                    <a:ext uri="{9D8B030D-6E8A-4147-A177-3AD203B41FA5}">
                      <a16:colId xmlns:a16="http://schemas.microsoft.com/office/drawing/2014/main" val="2529155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07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Allocation increases from $525,320,000 to $684,561,000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Allocation increases from $525,320,000 to $616,020,000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Allocation increases from $525,320,000 to $607,563,100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140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Administration moves to MILEAP</a:t>
                      </a: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Administration moves to MILEAP</a:t>
                      </a: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Administration moves to MILEAP</a:t>
                      </a: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926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Strikes eligibility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Increases eligibility threshold to 350% of federal poverty standard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Increases eligibility threshold to 400% of federal poverty standard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115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8882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BA613B-8F02-3EAC-29D2-552F37636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80547-11E4-4A2A-720B-FDC629916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12c Consolidation Incentive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A0B9A3-D843-053C-8718-7C5AAB53B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5D745-26BC-4C33-EC0C-A8B575992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6157" y="2583362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$245,000,000 from FY24</a:t>
            </a:r>
          </a:p>
          <a:p>
            <a:r>
              <a:rPr lang="en-US" sz="2200" dirty="0"/>
              <a:t>Up to $25,000,000 may be awarded for emergency infrastructure projects at districts or ISDs</a:t>
            </a:r>
          </a:p>
          <a:p>
            <a:r>
              <a:rPr lang="en-US" sz="2200" cap="none" dirty="0">
                <a:solidFill>
                  <a:schemeClr val="tx1"/>
                </a:solidFill>
              </a:rPr>
              <a:t>Awarded only for emergency infrastructure needs that threaten student/staff health &amp; safety</a:t>
            </a:r>
            <a:endParaRPr lang="en-US" sz="18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F8C54A5-AB95-9230-A9F4-5FEBEBB85B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8BD512F-7266-4BE3-9E6C-F023255278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505075"/>
            <a:ext cx="5183188" cy="3684588"/>
          </a:xfrm>
        </p:spPr>
        <p:txBody>
          <a:bodyPr/>
          <a:lstStyle/>
          <a:p>
            <a:r>
              <a:rPr lang="en-US" sz="2200" dirty="0"/>
              <a:t>Largely concurs with Executive Rec.</a:t>
            </a:r>
          </a:p>
          <a:p>
            <a:r>
              <a:rPr lang="en-US" sz="2200" dirty="0"/>
              <a:t>Includes $100 placeholders for projects in Flint, Taylor, Detroit, Wayne RESA, and Beecher</a:t>
            </a: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C867C5-31AF-A24A-EF0C-D72950A30B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CA47BA8-EEA7-2277-0ACE-763B56209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188343"/>
              </p:ext>
            </p:extLst>
          </p:nvPr>
        </p:nvGraphicFramePr>
        <p:xfrm>
          <a:off x="836612" y="1434783"/>
          <a:ext cx="10377489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9163">
                  <a:extLst>
                    <a:ext uri="{9D8B030D-6E8A-4147-A177-3AD203B41FA5}">
                      <a16:colId xmlns:a16="http://schemas.microsoft.com/office/drawing/2014/main" val="2449644793"/>
                    </a:ext>
                  </a:extLst>
                </a:gridCol>
                <a:gridCol w="3459163">
                  <a:extLst>
                    <a:ext uri="{9D8B030D-6E8A-4147-A177-3AD203B41FA5}">
                      <a16:colId xmlns:a16="http://schemas.microsoft.com/office/drawing/2014/main" val="741632323"/>
                    </a:ext>
                  </a:extLst>
                </a:gridCol>
                <a:gridCol w="3459163">
                  <a:extLst>
                    <a:ext uri="{9D8B030D-6E8A-4147-A177-3AD203B41FA5}">
                      <a16:colId xmlns:a16="http://schemas.microsoft.com/office/drawing/2014/main" val="42081688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02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$245,000,000 from FY24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Largely concurs with Executive Rec.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033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Up to $25,000,000 may be awarded for emergency infrastructure projects at districts or ISDs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Includes $100 placeholders for projects in Flint, Taylor, Detroit, Wayne RESA, and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034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Awarded only for emergency infrastructure needs that threaten student/staff health &amp; safety</a:t>
                      </a:r>
                      <a:endParaRPr lang="en-US" sz="14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904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462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4FF619-F660-2830-F76B-8CAE8DD64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35262-9DD8-A497-7522-0D4504BB8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22l District Transportation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54D69C-582C-6346-175C-515F438DE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A0AD5-D6CB-0335-3DB4-B339C25B1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6157" y="2583362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Appropriates $125,000,000 from the School Transportation Fund</a:t>
            </a:r>
          </a:p>
          <a:p>
            <a:pPr lvl="1"/>
            <a:r>
              <a:rPr lang="en-US" sz="2000" dirty="0"/>
              <a:t>Each district or ISD assigned a quartile based on riders per square mile</a:t>
            </a:r>
          </a:p>
          <a:p>
            <a:pPr lvl="1"/>
            <a:r>
              <a:rPr lang="en-US" sz="2000" cap="none" dirty="0">
                <a:solidFill>
                  <a:schemeClr val="tx1"/>
                </a:solidFill>
              </a:rPr>
              <a:t>Paid at lesser of quartile’s median cost or actual transportation cost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B31B67D-8839-EA94-F73F-E949B6A0D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36221F-2E32-363D-124F-C5B12A06B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802975"/>
            <a:ext cx="5183188" cy="3684588"/>
          </a:xfrm>
        </p:spPr>
        <p:txBody>
          <a:bodyPr/>
          <a:lstStyle/>
          <a:p>
            <a:r>
              <a:rPr lang="en-US" sz="2200" dirty="0"/>
              <a:t>Largely concurs with Executive Rec.</a:t>
            </a:r>
          </a:p>
          <a:p>
            <a:pPr lvl="1"/>
            <a:r>
              <a:rPr lang="en-US" sz="1800" dirty="0"/>
              <a:t>Extends expenditure period for transportation study funds through FY26</a:t>
            </a: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5456BE-1010-2C3A-92F6-39C0867585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4497D42-291A-09C0-AE08-DE86AF8E4F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241560"/>
              </p:ext>
            </p:extLst>
          </p:nvPr>
        </p:nvGraphicFramePr>
        <p:xfrm>
          <a:off x="836613" y="1681163"/>
          <a:ext cx="10515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6908510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0811083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132712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268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Appropriates $125,000,000 from the School Transportation Fund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Concurs with Executive Rec.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Largely concurs with Executive Rec.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564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Each district or ISD assigned a quartile based on riders per square mile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Extends expenditure period for transportation study funds through FY26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268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Paid at lesser of quartile’s median cost or actual transportation cost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643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246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DB7F2F-9E70-B7EA-911C-0BE1435DB0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261D7-B7EB-D7AA-32E9-7E0220F58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23g MI Kids Back on Track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12BB6E-5346-84FF-0E10-CC72B286B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61D90-E2E0-D095-090A-9A9BA4657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6157" y="2583362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Appropriates $150,000,000 for tutoring services for students that are less than proficient in math or reading</a:t>
            </a:r>
          </a:p>
          <a:p>
            <a:r>
              <a:rPr lang="en-US" sz="2400" dirty="0"/>
              <a:t>Provides $600,000 for Clinton RESA and MAISA</a:t>
            </a:r>
          </a:p>
          <a:p>
            <a:pPr lvl="1"/>
            <a:r>
              <a:rPr lang="en-US" sz="2000" cap="none" dirty="0">
                <a:solidFill>
                  <a:schemeClr val="tx1"/>
                </a:solidFill>
              </a:rPr>
              <a:t>To provide technical assistance in selection of high-impact tutoring strategies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E561037-5EF5-DEDD-DCA5-19272E9B78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59FD45-BC64-B25C-9E85-DEE3A6B39A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399563"/>
            <a:ext cx="5183188" cy="3684588"/>
          </a:xfrm>
        </p:spPr>
        <p:txBody>
          <a:bodyPr/>
          <a:lstStyle/>
          <a:p>
            <a:r>
              <a:rPr lang="en-US" sz="2200" cap="none" dirty="0">
                <a:solidFill>
                  <a:schemeClr val="tx1"/>
                </a:solidFill>
              </a:rPr>
              <a:t>Appropriates $50,000,000 for tutoring services for students that are less than proficient in math or reading</a:t>
            </a:r>
          </a:p>
          <a:p>
            <a:pPr lvl="1"/>
            <a:r>
              <a:rPr lang="en-US" sz="2000" dirty="0"/>
              <a:t>Reduced reporting requirements</a:t>
            </a:r>
            <a:endParaRPr lang="en-US" sz="20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43C30B-7483-A03F-D400-B42D383EAB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69CC8C1-D9AA-9434-3531-F4E3A9CEE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437330"/>
              </p:ext>
            </p:extLst>
          </p:nvPr>
        </p:nvGraphicFramePr>
        <p:xfrm>
          <a:off x="836612" y="1458363"/>
          <a:ext cx="10047288" cy="4894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096">
                  <a:extLst>
                    <a:ext uri="{9D8B030D-6E8A-4147-A177-3AD203B41FA5}">
                      <a16:colId xmlns:a16="http://schemas.microsoft.com/office/drawing/2014/main" val="2725048211"/>
                    </a:ext>
                  </a:extLst>
                </a:gridCol>
                <a:gridCol w="3349096">
                  <a:extLst>
                    <a:ext uri="{9D8B030D-6E8A-4147-A177-3AD203B41FA5}">
                      <a16:colId xmlns:a16="http://schemas.microsoft.com/office/drawing/2014/main" val="3417003339"/>
                    </a:ext>
                  </a:extLst>
                </a:gridCol>
                <a:gridCol w="3349096">
                  <a:extLst>
                    <a:ext uri="{9D8B030D-6E8A-4147-A177-3AD203B41FA5}">
                      <a16:colId xmlns:a16="http://schemas.microsoft.com/office/drawing/2014/main" val="1433294835"/>
                    </a:ext>
                  </a:extLst>
                </a:gridCol>
              </a:tblGrid>
              <a:tr h="884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404219"/>
                  </a:ext>
                </a:extLst>
              </a:tr>
              <a:tr h="16803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Appropriates $150,000,000 for tutoring services for students that are less than proficient in math or reading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Provides no additional funding to original FY23 appropriation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Appropriates $50,000,000 for tutoring services for students that are less than proficient in math or reading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884611"/>
                  </a:ext>
                </a:extLst>
              </a:tr>
              <a:tr h="884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Provides $600,000 for Clinton RESA and MAISA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Extends expenditure period to 9/30/2027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Reduced reporting requirements</a:t>
                      </a:r>
                      <a:endParaRPr lang="en-US" sz="18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55490"/>
                  </a:ext>
                </a:extLst>
              </a:tr>
              <a:tr h="14150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To provide technical assistance in selection of high-impact tutoring strategies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1379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199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68A02E-920F-6E43-2FF1-8DAA900B7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E93C9-A127-1E5C-A6D5-B2A28EA45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u="sng" cap="none" dirty="0">
                <a:solidFill>
                  <a:schemeClr val="tx1"/>
                </a:solidFill>
              </a:rPr>
              <a:t>Section 25l Student Success Strategies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0C0DC5-B032-37D3-46C4-A83D923A2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2605"/>
          </a:xfrm>
        </p:spPr>
        <p:txBody>
          <a:bodyPr/>
          <a:lstStyle/>
          <a:p>
            <a:pPr algn="ctr"/>
            <a:r>
              <a:rPr lang="en-US" dirty="0"/>
              <a:t>Executive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A44C6-8E6B-FAA4-F507-85EE375DD3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5121" y="2123768"/>
            <a:ext cx="5157787" cy="36845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cap="none" dirty="0">
                <a:solidFill>
                  <a:schemeClr val="tx1"/>
                </a:solidFill>
              </a:rPr>
              <a:t>Appropriates $5,000,000 for a monitoring system to identify and support students at risk of dropping out of high school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b="1" cap="none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7E162D-9B36-334C-38F4-2E3D823F2E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2605"/>
          </a:xfrm>
        </p:spPr>
        <p:txBody>
          <a:bodyPr/>
          <a:lstStyle/>
          <a:p>
            <a:pPr algn="ctr"/>
            <a:r>
              <a:rPr lang="en-US" dirty="0"/>
              <a:t>Senate Proposal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E0317C9-EDC6-287F-3687-1611D74C62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02975"/>
            <a:ext cx="5183188" cy="3684588"/>
          </a:xfrm>
        </p:spPr>
        <p:txBody>
          <a:bodyPr/>
          <a:lstStyle/>
          <a:p>
            <a:r>
              <a:rPr lang="en-US" sz="2200" cap="none" dirty="0">
                <a:solidFill>
                  <a:schemeClr val="tx1"/>
                </a:solidFill>
              </a:rPr>
              <a:t>Not included</a:t>
            </a:r>
            <a:endParaRPr lang="en-US" sz="20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200" cap="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92D517-7676-1F53-1F70-1F3B9DD960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168" y="6189663"/>
            <a:ext cx="1462088" cy="595800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B01E0A1-5E46-1971-E010-2B547D08D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443459"/>
              </p:ext>
            </p:extLst>
          </p:nvPr>
        </p:nvGraphicFramePr>
        <p:xfrm>
          <a:off x="836613" y="1719189"/>
          <a:ext cx="9247188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2396">
                  <a:extLst>
                    <a:ext uri="{9D8B030D-6E8A-4147-A177-3AD203B41FA5}">
                      <a16:colId xmlns:a16="http://schemas.microsoft.com/office/drawing/2014/main" val="2316192578"/>
                    </a:ext>
                  </a:extLst>
                </a:gridCol>
                <a:gridCol w="3082396">
                  <a:extLst>
                    <a:ext uri="{9D8B030D-6E8A-4147-A177-3AD203B41FA5}">
                      <a16:colId xmlns:a16="http://schemas.microsoft.com/office/drawing/2014/main" val="3009176062"/>
                    </a:ext>
                  </a:extLst>
                </a:gridCol>
                <a:gridCol w="3082396">
                  <a:extLst>
                    <a:ext uri="{9D8B030D-6E8A-4147-A177-3AD203B41FA5}">
                      <a16:colId xmlns:a16="http://schemas.microsoft.com/office/drawing/2014/main" val="3405637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Executive Recommendation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House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Senate Proposal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598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Appropriates $5,000,000 for a monitoring system to identify and support students at risk of dropping out of high school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included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>
                          <a:solidFill>
                            <a:schemeClr val="tx1"/>
                          </a:solidFill>
                        </a:rPr>
                        <a:t>Not included</a:t>
                      </a:r>
                      <a:endParaRPr lang="en-US" sz="1600" cap="none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956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51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47318</TotalTime>
  <Words>2705</Words>
  <Application>Microsoft Office PowerPoint</Application>
  <PresentationFormat>Widescreen</PresentationFormat>
  <Paragraphs>505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Theme</vt:lpstr>
      <vt:lpstr>FY25 School Aid Budget Development</vt:lpstr>
      <vt:lpstr>Foundation Allowance</vt:lpstr>
      <vt:lpstr>Section 31a At-Risk</vt:lpstr>
      <vt:lpstr>Special Education</vt:lpstr>
      <vt:lpstr>Great Start Readiness Program</vt:lpstr>
      <vt:lpstr>Section 12c Consolidation Incentive</vt:lpstr>
      <vt:lpstr>Section 22l District Transportation</vt:lpstr>
      <vt:lpstr>Section 23g MI Kids Back on Track</vt:lpstr>
      <vt:lpstr>Section 25l Student Success Strategies</vt:lpstr>
      <vt:lpstr>Section 25m Additional Weighted Funding for High Poverty Students</vt:lpstr>
      <vt:lpstr>Section 27b Grow Your Own Programs</vt:lpstr>
      <vt:lpstr>Section 27f Michigan Education Justice Coalition Studies</vt:lpstr>
      <vt:lpstr>Section 27h Statewide Teacher Mentoring</vt:lpstr>
      <vt:lpstr>Section 27k Student Loan Repayment</vt:lpstr>
      <vt:lpstr>Section 27m National Board Certification Fund</vt:lpstr>
      <vt:lpstr>Section 27p Talent Together Grow-your-own</vt:lpstr>
      <vt:lpstr>Section 27r Teacher Leadership Fund</vt:lpstr>
      <vt:lpstr>Section 27s Black Male Educators Alliance</vt:lpstr>
      <vt:lpstr>Section 30d Expanded Breakfast and Lunch</vt:lpstr>
      <vt:lpstr>Section 31b MDE Tax Data Linkage study</vt:lpstr>
      <vt:lpstr>Section 31g iWellness Pilot</vt:lpstr>
      <vt:lpstr>Section 31p TRAILS</vt:lpstr>
      <vt:lpstr>Section 31q Discover You</vt:lpstr>
      <vt:lpstr>Section 31aa per-pupil Mental Health Grant</vt:lpstr>
      <vt:lpstr>Section 31ff SMART</vt:lpstr>
      <vt:lpstr>Section 32a Hype Athletics</vt:lpstr>
      <vt:lpstr>Section 32b Special Olympics</vt:lpstr>
      <vt:lpstr>Section 32c Horatio Williams Foundation</vt:lpstr>
      <vt:lpstr>Section 32n Before and After School Programs</vt:lpstr>
      <vt:lpstr>Contact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Accounting Manual and  Chart of Accounts</dc:title>
  <dc:creator>May, Christopher (MDE)</dc:creator>
  <cp:lastModifiedBy>Matthew Miller</cp:lastModifiedBy>
  <cp:revision>57</cp:revision>
  <cp:lastPrinted>2021-04-14T17:52:25Z</cp:lastPrinted>
  <dcterms:created xsi:type="dcterms:W3CDTF">2021-02-23T19:43:00Z</dcterms:created>
  <dcterms:modified xsi:type="dcterms:W3CDTF">2024-05-10T17:34:52Z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fed65-62e7-46ea-af74-187e0c17143a_Enabled">
    <vt:lpwstr>true</vt:lpwstr>
  </property>
  <property fmtid="{D5CDD505-2E9C-101B-9397-08002B2CF9AE}" pid="3" name="MSIP_Label_3a2fed65-62e7-46ea-af74-187e0c17143a_SetDate">
    <vt:lpwstr>2021-04-14T13:32:13Z</vt:lpwstr>
  </property>
  <property fmtid="{D5CDD505-2E9C-101B-9397-08002B2CF9AE}" pid="4" name="MSIP_Label_3a2fed65-62e7-46ea-af74-187e0c17143a_Method">
    <vt:lpwstr>Privileged</vt:lpwstr>
  </property>
  <property fmtid="{D5CDD505-2E9C-101B-9397-08002B2CF9AE}" pid="5" name="MSIP_Label_3a2fed65-62e7-46ea-af74-187e0c17143a_Name">
    <vt:lpwstr>3a2fed65-62e7-46ea-af74-187e0c17143a</vt:lpwstr>
  </property>
  <property fmtid="{D5CDD505-2E9C-101B-9397-08002B2CF9AE}" pid="6" name="MSIP_Label_3a2fed65-62e7-46ea-af74-187e0c17143a_SiteId">
    <vt:lpwstr>d5fb7087-3777-42ad-966a-892ef47225d1</vt:lpwstr>
  </property>
  <property fmtid="{D5CDD505-2E9C-101B-9397-08002B2CF9AE}" pid="7" name="MSIP_Label_3a2fed65-62e7-46ea-af74-187e0c17143a_ActionId">
    <vt:lpwstr>301b0cda-78a9-402d-a65b-69698ae2b436</vt:lpwstr>
  </property>
  <property fmtid="{D5CDD505-2E9C-101B-9397-08002B2CF9AE}" pid="8" name="MSIP_Label_3a2fed65-62e7-46ea-af74-187e0c17143a_ContentBits">
    <vt:lpwstr>0</vt:lpwstr>
  </property>
</Properties>
</file>