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1"/>
  </p:sldMasterIdLst>
  <p:notesMasterIdLst>
    <p:notesMasterId r:id="rId17"/>
  </p:notesMasterIdLst>
  <p:handoutMasterIdLst>
    <p:handoutMasterId r:id="rId18"/>
  </p:handoutMasterIdLst>
  <p:sldIdLst>
    <p:sldId id="256" r:id="rId2"/>
    <p:sldId id="258" r:id="rId3"/>
    <p:sldId id="259" r:id="rId4"/>
    <p:sldId id="319" r:id="rId5"/>
    <p:sldId id="271" r:id="rId6"/>
    <p:sldId id="320" r:id="rId7"/>
    <p:sldId id="325" r:id="rId8"/>
    <p:sldId id="322" r:id="rId9"/>
    <p:sldId id="321" r:id="rId10"/>
    <p:sldId id="323" r:id="rId11"/>
    <p:sldId id="276" r:id="rId12"/>
    <p:sldId id="285" r:id="rId13"/>
    <p:sldId id="324" r:id="rId14"/>
    <p:sldId id="317" r:id="rId15"/>
    <p:sldId id="318"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EEFC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44" charset="-128"/>
              </a:defRPr>
            </a:lvl1pPr>
          </a:lstStyle>
          <a:p>
            <a:pPr>
              <a:defRPr/>
            </a:pPr>
            <a:endParaRPr lang="en-US"/>
          </a:p>
        </p:txBody>
      </p:sp>
      <p:sp>
        <p:nvSpPr>
          <p:cNvPr id="8294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44" charset="-128"/>
              </a:defRPr>
            </a:lvl1pPr>
          </a:lstStyle>
          <a:p>
            <a:pPr>
              <a:defRPr/>
            </a:pPr>
            <a:endParaRPr lang="en-US"/>
          </a:p>
        </p:txBody>
      </p:sp>
      <p:sp>
        <p:nvSpPr>
          <p:cNvPr id="8294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44" charset="-128"/>
              </a:defRPr>
            </a:lvl1pPr>
          </a:lstStyle>
          <a:p>
            <a:pPr>
              <a:defRPr/>
            </a:pPr>
            <a:endParaRPr lang="en-US"/>
          </a:p>
        </p:txBody>
      </p:sp>
      <p:sp>
        <p:nvSpPr>
          <p:cNvPr id="8294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44" charset="-128"/>
              </a:defRPr>
            </a:lvl1pPr>
          </a:lstStyle>
          <a:p>
            <a:pPr>
              <a:defRPr/>
            </a:pPr>
            <a:fld id="{FEB0EB24-1ED0-4705-AD94-D43A6FCAF14C}" type="slidenum">
              <a:rPr lang="en-US"/>
              <a:pPr>
                <a:defRPr/>
              </a:pPr>
              <a:t>‹#›</a:t>
            </a:fld>
            <a:endParaRPr lang="en-US"/>
          </a:p>
        </p:txBody>
      </p:sp>
    </p:spTree>
    <p:extLst>
      <p:ext uri="{BB962C8B-B14F-4D97-AF65-F5344CB8AC3E}">
        <p14:creationId xmlns:p14="http://schemas.microsoft.com/office/powerpoint/2010/main" xmlns="" val="337214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44" charset="-128"/>
              </a:defRPr>
            </a:lvl1pPr>
          </a:lstStyle>
          <a:p>
            <a:pPr>
              <a:defRPr/>
            </a:pPr>
            <a:endParaRPr lang="en-US"/>
          </a:p>
        </p:txBody>
      </p:sp>
      <p:sp>
        <p:nvSpPr>
          <p:cNvPr id="849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44" charset="-128"/>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44" charset="-128"/>
              </a:defRPr>
            </a:lvl1pPr>
          </a:lstStyle>
          <a:p>
            <a:pPr>
              <a:defRPr/>
            </a:pPr>
            <a:endParaRPr lang="en-US"/>
          </a:p>
        </p:txBody>
      </p:sp>
      <p:sp>
        <p:nvSpPr>
          <p:cNvPr id="849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44" charset="-128"/>
              </a:defRPr>
            </a:lvl1pPr>
          </a:lstStyle>
          <a:p>
            <a:pPr>
              <a:defRPr/>
            </a:pPr>
            <a:fld id="{391A9CA2-72C3-4474-B375-E5B0B32B64DF}" type="slidenum">
              <a:rPr lang="en-US"/>
              <a:pPr>
                <a:defRPr/>
              </a:pPr>
              <a:t>‹#›</a:t>
            </a:fld>
            <a:endParaRPr lang="en-US"/>
          </a:p>
        </p:txBody>
      </p:sp>
    </p:spTree>
    <p:extLst>
      <p:ext uri="{BB962C8B-B14F-4D97-AF65-F5344CB8AC3E}">
        <p14:creationId xmlns:p14="http://schemas.microsoft.com/office/powerpoint/2010/main" xmlns="" val="1586075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44" charset="0"/>
        <a:ea typeface="ＭＳ Ｐゴシック" pitchFamily="44" charset="-128"/>
        <a:cs typeface="+mn-cs"/>
      </a:defRPr>
    </a:lvl1pPr>
    <a:lvl2pPr marL="457200" algn="l" rtl="0" eaLnBrk="0" fontAlgn="base" hangingPunct="0">
      <a:spcBef>
        <a:spcPct val="30000"/>
      </a:spcBef>
      <a:spcAft>
        <a:spcPct val="0"/>
      </a:spcAft>
      <a:defRPr sz="1200" kern="1200">
        <a:solidFill>
          <a:schemeClr val="tx1"/>
        </a:solidFill>
        <a:latin typeface="Arial" pitchFamily="44" charset="0"/>
        <a:ea typeface="ＭＳ Ｐゴシック" pitchFamily="44" charset="-128"/>
        <a:cs typeface="+mn-cs"/>
      </a:defRPr>
    </a:lvl2pPr>
    <a:lvl3pPr marL="914400" algn="l" rtl="0" eaLnBrk="0" fontAlgn="base" hangingPunct="0">
      <a:spcBef>
        <a:spcPct val="30000"/>
      </a:spcBef>
      <a:spcAft>
        <a:spcPct val="0"/>
      </a:spcAft>
      <a:defRPr sz="1200" kern="1200">
        <a:solidFill>
          <a:schemeClr val="tx1"/>
        </a:solidFill>
        <a:latin typeface="Arial" pitchFamily="44" charset="0"/>
        <a:ea typeface="ＭＳ Ｐゴシック" pitchFamily="44" charset="-128"/>
        <a:cs typeface="+mn-cs"/>
      </a:defRPr>
    </a:lvl3pPr>
    <a:lvl4pPr marL="1371600" algn="l" rtl="0" eaLnBrk="0" fontAlgn="base" hangingPunct="0">
      <a:spcBef>
        <a:spcPct val="30000"/>
      </a:spcBef>
      <a:spcAft>
        <a:spcPct val="0"/>
      </a:spcAft>
      <a:defRPr sz="1200" kern="1200">
        <a:solidFill>
          <a:schemeClr val="tx1"/>
        </a:solidFill>
        <a:latin typeface="Arial" pitchFamily="44" charset="0"/>
        <a:ea typeface="ＭＳ Ｐゴシック" pitchFamily="44" charset="-128"/>
        <a:cs typeface="+mn-cs"/>
      </a:defRPr>
    </a:lvl4pPr>
    <a:lvl5pPr marL="1828800" algn="l" rtl="0" eaLnBrk="0" fontAlgn="base" hangingPunct="0">
      <a:spcBef>
        <a:spcPct val="30000"/>
      </a:spcBef>
      <a:spcAft>
        <a:spcPct val="0"/>
      </a:spcAft>
      <a:defRPr sz="1200" kern="1200">
        <a:solidFill>
          <a:schemeClr val="tx1"/>
        </a:solidFill>
        <a:latin typeface="Arial" pitchFamily="44" charset="0"/>
        <a:ea typeface="ＭＳ Ｐゴシック" pitchFamily="4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Consider adding additional miles traveled for athletic and field trips. May want to do another slide.</a:t>
            </a:r>
          </a:p>
          <a:p>
            <a:r>
              <a:rPr lang="en-US" smtClean="0">
                <a:latin typeface="Arial" pitchFamily="34" charset="0"/>
                <a:ea typeface="ＭＳ Ｐゴシック" pitchFamily="34" charset="-128"/>
              </a:rPr>
              <a:t>Explain routes and runs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6FC0F9-537B-4C23-A740-4AFEA1B733F8}" type="slidenum">
              <a:rPr lang="en-US" smtClean="0"/>
              <a:pPr eaLnBrk="1" hangingPunct="1"/>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Use calculator from American School Bus Council - http://americanschoolbuscouncil.org/index.php?page=fuel-calculator</a:t>
            </a:r>
          </a:p>
          <a:p>
            <a:endParaRPr lang="en-US" smtClean="0">
              <a:latin typeface="Arial" pitchFamily="34" charset="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DD178E9-C278-4106-A07D-44252D691E93}" type="slidenum">
              <a:rPr lang="en-US" smtClean="0"/>
              <a:pPr eaLnBrk="1" hangingPunct="1"/>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Consider putting in personnel costs saved by various efficiency strategies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B671B84-78E2-40D2-AC48-E3B3F0E5A57C}"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F3680F8C-DC7C-45C5-B4A4-13291478EF4B}" type="slidenum">
              <a:rPr lang="en-US"/>
              <a:pPr>
                <a:defRPr/>
              </a:pPr>
              <a:t>‹#›</a:t>
            </a:fld>
            <a:endParaRPr lang="en-US"/>
          </a:p>
        </p:txBody>
      </p:sp>
    </p:spTree>
    <p:extLst>
      <p:ext uri="{BB962C8B-B14F-4D97-AF65-F5344CB8AC3E}">
        <p14:creationId xmlns:p14="http://schemas.microsoft.com/office/powerpoint/2010/main" xmlns="" val="2783501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4FA5E0-458C-4F8A-B3D0-53E37C55F0B4}" type="slidenum">
              <a:rPr lang="en-US"/>
              <a:pPr>
                <a:defRPr/>
              </a:pPr>
              <a:t>‹#›</a:t>
            </a:fld>
            <a:endParaRPr lang="en-US"/>
          </a:p>
        </p:txBody>
      </p:sp>
    </p:spTree>
    <p:extLst>
      <p:ext uri="{BB962C8B-B14F-4D97-AF65-F5344CB8AC3E}">
        <p14:creationId xmlns:p14="http://schemas.microsoft.com/office/powerpoint/2010/main" xmlns="" val="408744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7942B0-63C9-428C-B3FE-C20622A361CE}" type="slidenum">
              <a:rPr lang="en-US"/>
              <a:pPr>
                <a:defRPr/>
              </a:pPr>
              <a:t>‹#›</a:t>
            </a:fld>
            <a:endParaRPr lang="en-US"/>
          </a:p>
        </p:txBody>
      </p:sp>
    </p:spTree>
    <p:extLst>
      <p:ext uri="{BB962C8B-B14F-4D97-AF65-F5344CB8AC3E}">
        <p14:creationId xmlns:p14="http://schemas.microsoft.com/office/powerpoint/2010/main" xmlns="" val="380884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59593FCA-286C-4446-AF40-5E0B07ACB644}" type="slidenum">
              <a:rPr lang="en-US"/>
              <a:pPr>
                <a:defRPr/>
              </a:pPr>
              <a:t>‹#›</a:t>
            </a:fld>
            <a:endParaRPr lang="en-US"/>
          </a:p>
        </p:txBody>
      </p:sp>
    </p:spTree>
    <p:extLst>
      <p:ext uri="{BB962C8B-B14F-4D97-AF65-F5344CB8AC3E}">
        <p14:creationId xmlns:p14="http://schemas.microsoft.com/office/powerpoint/2010/main" xmlns="" val="340383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C53DF471-FF50-449B-A307-F5E3FC481E04}" type="slidenum">
              <a:rPr lang="en-US"/>
              <a:pPr>
                <a:defRPr/>
              </a:pPr>
              <a:t>‹#›</a:t>
            </a:fld>
            <a:endParaRPr lang="en-US"/>
          </a:p>
        </p:txBody>
      </p:sp>
    </p:spTree>
    <p:extLst>
      <p:ext uri="{BB962C8B-B14F-4D97-AF65-F5344CB8AC3E}">
        <p14:creationId xmlns:p14="http://schemas.microsoft.com/office/powerpoint/2010/main" xmlns="" val="28484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39586E32-B612-4677-99E4-680A71D780EA}" type="slidenum">
              <a:rPr lang="en-US"/>
              <a:pPr>
                <a:defRPr/>
              </a:pPr>
              <a:t>‹#›</a:t>
            </a:fld>
            <a:endParaRPr lang="en-US"/>
          </a:p>
        </p:txBody>
      </p:sp>
    </p:spTree>
    <p:extLst>
      <p:ext uri="{BB962C8B-B14F-4D97-AF65-F5344CB8AC3E}">
        <p14:creationId xmlns:p14="http://schemas.microsoft.com/office/powerpoint/2010/main" xmlns="" val="375670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C57891-02AD-4B6D-BCA3-B6467BFB1DDB}" type="slidenum">
              <a:rPr lang="en-US"/>
              <a:pPr>
                <a:defRPr/>
              </a:pPr>
              <a:t>‹#›</a:t>
            </a:fld>
            <a:endParaRPr lang="en-US"/>
          </a:p>
        </p:txBody>
      </p:sp>
    </p:spTree>
    <p:extLst>
      <p:ext uri="{BB962C8B-B14F-4D97-AF65-F5344CB8AC3E}">
        <p14:creationId xmlns:p14="http://schemas.microsoft.com/office/powerpoint/2010/main" xmlns="" val="31369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109336F-8376-44C6-82C6-D69BEED6B84B}" type="slidenum">
              <a:rPr lang="en-US"/>
              <a:pPr>
                <a:defRPr/>
              </a:pPr>
              <a:t>‹#›</a:t>
            </a:fld>
            <a:endParaRPr lang="en-US"/>
          </a:p>
        </p:txBody>
      </p:sp>
    </p:spTree>
    <p:extLst>
      <p:ext uri="{BB962C8B-B14F-4D97-AF65-F5344CB8AC3E}">
        <p14:creationId xmlns:p14="http://schemas.microsoft.com/office/powerpoint/2010/main" xmlns="" val="32851807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AABDC68-A5CB-4A7C-A83C-4C93B4F0B59F}" type="slidenum">
              <a:rPr lang="en-US"/>
              <a:pPr>
                <a:defRPr/>
              </a:pPr>
              <a:t>‹#›</a:t>
            </a:fld>
            <a:endParaRPr lang="en-US"/>
          </a:p>
        </p:txBody>
      </p:sp>
    </p:spTree>
    <p:extLst>
      <p:ext uri="{BB962C8B-B14F-4D97-AF65-F5344CB8AC3E}">
        <p14:creationId xmlns:p14="http://schemas.microsoft.com/office/powerpoint/2010/main" xmlns="" val="358832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8804FC2-FF30-4B48-A507-9615AB4C34A8}" type="slidenum">
              <a:rPr lang="en-US"/>
              <a:pPr>
                <a:defRPr/>
              </a:pPr>
              <a:t>‹#›</a:t>
            </a:fld>
            <a:endParaRPr lang="en-US"/>
          </a:p>
        </p:txBody>
      </p:sp>
    </p:spTree>
    <p:extLst>
      <p:ext uri="{BB962C8B-B14F-4D97-AF65-F5344CB8AC3E}">
        <p14:creationId xmlns:p14="http://schemas.microsoft.com/office/powerpoint/2010/main" xmlns="" val="264196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93C82BE-BF87-40C8-852A-82B9F69FDD26}" type="slidenum">
              <a:rPr lang="en-US"/>
              <a:pPr>
                <a:defRPr/>
              </a:pPr>
              <a:t>‹#›</a:t>
            </a:fld>
            <a:endParaRPr lang="en-US"/>
          </a:p>
        </p:txBody>
      </p:sp>
    </p:spTree>
    <p:extLst>
      <p:ext uri="{BB962C8B-B14F-4D97-AF65-F5344CB8AC3E}">
        <p14:creationId xmlns:p14="http://schemas.microsoft.com/office/powerpoint/2010/main" xmlns="" val="419505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445C0ED-1C7D-4255-8C94-3864E9BF761F}" type="slidenum">
              <a:rPr lang="en-US"/>
              <a:pPr>
                <a:defRPr/>
              </a:pPr>
              <a:t>‹#›</a:t>
            </a:fld>
            <a:endParaRPr lang="en-US"/>
          </a:p>
        </p:txBody>
      </p:sp>
    </p:spTree>
    <p:extLst>
      <p:ext uri="{BB962C8B-B14F-4D97-AF65-F5344CB8AC3E}">
        <p14:creationId xmlns:p14="http://schemas.microsoft.com/office/powerpoint/2010/main" xmlns="" val="105797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BCCA373-6B47-49E0-8271-FC85D205E75B}" type="slidenum">
              <a:rPr lang="en-US"/>
              <a:pPr>
                <a:defRPr/>
              </a:pPr>
              <a:t>‹#›</a:t>
            </a:fld>
            <a:endParaRPr lang="en-US"/>
          </a:p>
        </p:txBody>
      </p:sp>
    </p:spTree>
    <p:extLst>
      <p:ext uri="{BB962C8B-B14F-4D97-AF65-F5344CB8AC3E}">
        <p14:creationId xmlns:p14="http://schemas.microsoft.com/office/powerpoint/2010/main" xmlns="" val="290966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29F586D6-8907-4FE9-B5BD-45719BD66362}" type="slidenum">
              <a:rPr lang="en-US"/>
              <a:pPr>
                <a:defRPr/>
              </a:pPr>
              <a:t>‹#›</a:t>
            </a:fld>
            <a:endParaRPr lang="en-US"/>
          </a:p>
        </p:txBody>
      </p:sp>
    </p:spTree>
    <p:extLst>
      <p:ext uri="{BB962C8B-B14F-4D97-AF65-F5344CB8AC3E}">
        <p14:creationId xmlns:p14="http://schemas.microsoft.com/office/powerpoint/2010/main" xmlns="" val="425128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ea typeface="ＭＳ Ｐゴシック" pitchFamily="44" charset="-128"/>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ea typeface="ＭＳ Ｐゴシック" pitchFamily="44" charset="-128"/>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073B8683-9228-45C1-A280-B8C288E7E0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07" r:id="rId2"/>
    <p:sldLayoutId id="2147483815" r:id="rId3"/>
    <p:sldLayoutId id="2147483808" r:id="rId4"/>
    <p:sldLayoutId id="2147483809" r:id="rId5"/>
    <p:sldLayoutId id="2147483810" r:id="rId6"/>
    <p:sldLayoutId id="2147483811" r:id="rId7"/>
    <p:sldLayoutId id="2147483816" r:id="rId8"/>
    <p:sldLayoutId id="2147483817" r:id="rId9"/>
    <p:sldLayoutId id="2147483812" r:id="rId10"/>
    <p:sldLayoutId id="2147483813" r:id="rId11"/>
    <p:sldLayoutId id="2147483818" r:id="rId12"/>
    <p:sldLayoutId id="2147483819" r:id="rId13"/>
    <p:sldLayoutId id="2147483820" r:id="rId14"/>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a:defRPr>
      </a:lvl2pPr>
      <a:lvl3pPr algn="l" rtl="0" fontAlgn="base">
        <a:spcBef>
          <a:spcPct val="0"/>
        </a:spcBef>
        <a:spcAft>
          <a:spcPct val="0"/>
        </a:spcAft>
        <a:defRPr sz="4000">
          <a:solidFill>
            <a:schemeClr val="tx2"/>
          </a:solidFill>
          <a:latin typeface="Franklin Gothic Book"/>
        </a:defRPr>
      </a:lvl3pPr>
      <a:lvl4pPr algn="l" rtl="0" fontAlgn="base">
        <a:spcBef>
          <a:spcPct val="0"/>
        </a:spcBef>
        <a:spcAft>
          <a:spcPct val="0"/>
        </a:spcAft>
        <a:defRPr sz="4000">
          <a:solidFill>
            <a:schemeClr val="tx2"/>
          </a:solidFill>
          <a:latin typeface="Franklin Gothic Book"/>
        </a:defRPr>
      </a:lvl4pPr>
      <a:lvl5pPr algn="l" rtl="0" fontAlgn="base">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p:txBody>
          <a:bodyPr/>
          <a:lstStyle/>
          <a:p>
            <a:r>
              <a:rPr lang="en-US" sz="2800" smtClean="0"/>
              <a:t>NAME Of Transportation Supervisor</a:t>
            </a:r>
          </a:p>
          <a:p>
            <a:r>
              <a:rPr lang="en-US" sz="2800" smtClean="0"/>
              <a:t>DATE</a:t>
            </a:r>
          </a:p>
        </p:txBody>
      </p:sp>
      <p:sp>
        <p:nvSpPr>
          <p:cNvPr id="9219" name="Rectangle 2"/>
          <p:cNvSpPr>
            <a:spLocks noGrp="1" noChangeArrowheads="1"/>
          </p:cNvSpPr>
          <p:nvPr>
            <p:ph type="ctrTitle"/>
          </p:nvPr>
        </p:nvSpPr>
        <p:spPr>
          <a:xfrm>
            <a:off x="457200" y="1506538"/>
            <a:ext cx="8229600" cy="1470025"/>
          </a:xfrm>
        </p:spPr>
        <p:txBody>
          <a:bodyPr/>
          <a:lstStyle/>
          <a:p>
            <a:r>
              <a:rPr sz="4400" smtClean="0"/>
              <a:t>The Business of Transportation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50F962A-2447-480D-9DCF-5F8F1EBB9B26}" type="slidenum">
              <a:rPr lang="en-US"/>
              <a:pPr>
                <a:defRPr/>
              </a:pPr>
              <a:t>10</a:t>
            </a:fld>
            <a:endParaRPr lang="en-US"/>
          </a:p>
        </p:txBody>
      </p:sp>
      <p:sp>
        <p:nvSpPr>
          <p:cNvPr id="3" name="Content Placeholder 2"/>
          <p:cNvSpPr>
            <a:spLocks noGrp="1"/>
          </p:cNvSpPr>
          <p:nvPr>
            <p:ph sz="quarter" idx="1"/>
          </p:nvPr>
        </p:nvSpPr>
        <p:spPr>
          <a:xfrm>
            <a:off x="914400" y="609600"/>
            <a:ext cx="7313613" cy="5791200"/>
          </a:xfrm>
        </p:spPr>
        <p:txBody>
          <a:bodyPr>
            <a:normAutofit fontScale="92500" lnSpcReduction="20000"/>
          </a:bodyPr>
          <a:lstStyle/>
          <a:p>
            <a:pPr marL="274320" indent="-274320" fontAlgn="auto">
              <a:spcBef>
                <a:spcPts val="580"/>
              </a:spcBef>
              <a:spcAft>
                <a:spcPts val="0"/>
              </a:spcAft>
              <a:buFont typeface="Wingdings 2"/>
              <a:buChar char=""/>
              <a:defRPr/>
            </a:pPr>
            <a:r>
              <a:rPr lang="en-US" sz="3200" dirty="0" smtClean="0"/>
              <a:t>Total annual car fuel savings by students riding school buses (gallons) 360,000 </a:t>
            </a:r>
          </a:p>
          <a:p>
            <a:pPr marL="274320" indent="-274320" fontAlgn="auto">
              <a:spcBef>
                <a:spcPts val="580"/>
              </a:spcBef>
              <a:spcAft>
                <a:spcPts val="0"/>
              </a:spcAft>
              <a:buFont typeface="Wingdings 2"/>
              <a:buChar char=""/>
              <a:defRPr/>
            </a:pPr>
            <a:endParaRPr lang="en-US" sz="3200" dirty="0" smtClean="0"/>
          </a:p>
          <a:p>
            <a:pPr marL="274320" indent="-274320" fontAlgn="auto">
              <a:spcBef>
                <a:spcPts val="580"/>
              </a:spcBef>
              <a:spcAft>
                <a:spcPts val="0"/>
              </a:spcAft>
              <a:buFont typeface="Wingdings 2"/>
              <a:buChar char=""/>
              <a:defRPr/>
            </a:pPr>
            <a:r>
              <a:rPr lang="en-US" sz="3200" dirty="0" smtClean="0"/>
              <a:t>Total annual car fuel COST savings by students riding school buses  $756,000</a:t>
            </a:r>
          </a:p>
          <a:p>
            <a:pPr marL="274320" indent="-274320" fontAlgn="auto">
              <a:spcBef>
                <a:spcPts val="580"/>
              </a:spcBef>
              <a:spcAft>
                <a:spcPts val="0"/>
              </a:spcAft>
              <a:buFont typeface="Wingdings 2"/>
              <a:buNone/>
              <a:defRPr/>
            </a:pPr>
            <a:endParaRPr lang="en-US" sz="3200" dirty="0" smtClean="0"/>
          </a:p>
          <a:p>
            <a:pPr marL="274320" indent="-274320" fontAlgn="auto">
              <a:spcBef>
                <a:spcPts val="580"/>
              </a:spcBef>
              <a:spcAft>
                <a:spcPts val="0"/>
              </a:spcAft>
              <a:buFont typeface="Wingdings 2"/>
              <a:buChar char=""/>
              <a:defRPr/>
            </a:pPr>
            <a:r>
              <a:rPr lang="en-US" sz="3200" dirty="0" smtClean="0"/>
              <a:t>Total community savings in fuel by students riding school buses (gallons) 317,143 </a:t>
            </a:r>
          </a:p>
          <a:p>
            <a:pPr marL="274320" indent="-274320" fontAlgn="auto">
              <a:spcBef>
                <a:spcPts val="580"/>
              </a:spcBef>
              <a:spcAft>
                <a:spcPts val="0"/>
              </a:spcAft>
              <a:buFont typeface="Wingdings 2"/>
              <a:buChar char=""/>
              <a:defRPr/>
            </a:pPr>
            <a:endParaRPr lang="en-US" sz="3200" dirty="0" smtClean="0"/>
          </a:p>
          <a:p>
            <a:pPr marL="274320" indent="-274320" fontAlgn="auto">
              <a:spcBef>
                <a:spcPts val="580"/>
              </a:spcBef>
              <a:spcAft>
                <a:spcPts val="0"/>
              </a:spcAft>
              <a:buFont typeface="Wingdings 2"/>
              <a:buChar char=""/>
              <a:defRPr/>
            </a:pPr>
            <a:r>
              <a:rPr lang="en-US" sz="3200" dirty="0" smtClean="0"/>
              <a:t>Total community savings in fuel cost per year by students riding school buses  $670,286</a:t>
            </a:r>
          </a:p>
          <a:p>
            <a:pPr marL="274320" indent="-274320" fontAlgn="auto">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Operating Strategies</a:t>
            </a:r>
          </a:p>
        </p:txBody>
      </p:sp>
      <p:sp>
        <p:nvSpPr>
          <p:cNvPr id="19459" name="Text Placeholder 6"/>
          <p:cNvSpPr>
            <a:spLocks noGrp="1"/>
          </p:cNvSpPr>
          <p:nvPr>
            <p:ph type="body" idx="2"/>
          </p:nvPr>
        </p:nvSpPr>
        <p:spPr>
          <a:xfrm>
            <a:off x="609600" y="1981200"/>
            <a:ext cx="7561263" cy="3814763"/>
          </a:xfrm>
        </p:spPr>
        <p:txBody>
          <a:bodyPr/>
          <a:lstStyle/>
          <a:p>
            <a:r>
              <a:rPr lang="en-US" sz="3200" smtClean="0"/>
              <a:t>Review routes each year</a:t>
            </a:r>
          </a:p>
          <a:p>
            <a:pPr>
              <a:buFont typeface="Arial" pitchFamily="34" charset="0"/>
              <a:buChar char="•"/>
            </a:pPr>
            <a:r>
              <a:rPr lang="en-US" sz="3200" smtClean="0"/>
              <a:t>	Analyze Bus Stops for safety and 	efficiency</a:t>
            </a:r>
          </a:p>
          <a:p>
            <a:pPr>
              <a:buFont typeface="Arial" pitchFamily="34" charset="0"/>
              <a:buChar char="•"/>
            </a:pPr>
            <a:r>
              <a:rPr lang="en-US" sz="3200" smtClean="0"/>
              <a:t>	Analyze environment for safety, i.e., 	crossing busy streets, railroad 	tracks, etc.</a:t>
            </a:r>
          </a:p>
        </p:txBody>
      </p:sp>
      <p:sp>
        <p:nvSpPr>
          <p:cNvPr id="5" name="Slide Number Placeholder 5"/>
          <p:cNvSpPr>
            <a:spLocks noGrp="1"/>
          </p:cNvSpPr>
          <p:nvPr>
            <p:ph type="sldNum" sz="quarter" idx="12"/>
          </p:nvPr>
        </p:nvSpPr>
        <p:spPr/>
        <p:txBody>
          <a:bodyPr/>
          <a:lstStyle/>
          <a:p>
            <a:pPr>
              <a:defRPr/>
            </a:pPr>
            <a:fld id="{238FFFD4-0D5F-451E-9132-F9FB9C0548CD}" type="slidenum">
              <a:rPr lang="en-US"/>
              <a:pPr>
                <a:defRPr/>
              </a:pPr>
              <a:t>11</a:t>
            </a:fld>
            <a:endParaRPr lang="en-US"/>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58025" y="5441950"/>
            <a:ext cx="2085975"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2238"/>
            <a:ext cx="6172200" cy="1295400"/>
          </a:xfrm>
        </p:spPr>
        <p:txBody>
          <a:bodyPr/>
          <a:lstStyle/>
          <a:p>
            <a:r>
              <a:rPr lang="en-US" smtClean="0"/>
              <a:t>Striving for Efficiency</a:t>
            </a:r>
          </a:p>
        </p:txBody>
      </p:sp>
      <p:pic>
        <p:nvPicPr>
          <p:cNvPr id="20483" name="Content Placeholder 7" descr="school_bus.jpg"/>
          <p:cNvPicPr>
            <a:picLocks noGrp="1" noChangeAspect="1"/>
          </p:cNvPicPr>
          <p:nvPr>
            <p:ph sz="half" idx="1"/>
          </p:nvPr>
        </p:nvPicPr>
        <p:blipFill>
          <a:blip r:embed="rId3">
            <a:extLst>
              <a:ext uri="{28A0092B-C50C-407E-A947-70E740481C1C}">
                <a14:useLocalDpi xmlns:a14="http://schemas.microsoft.com/office/drawing/2010/main" xmlns="" val="0"/>
              </a:ext>
            </a:extLst>
          </a:blip>
          <a:srcRect t="-32147" b="-32147"/>
          <a:stretch>
            <a:fillRect/>
          </a:stretch>
        </p:blipFill>
        <p:spPr>
          <a:xfrm>
            <a:off x="6629400" y="-762000"/>
            <a:ext cx="2514600" cy="2746375"/>
          </a:xfrm>
        </p:spPr>
      </p:pic>
      <p:sp>
        <p:nvSpPr>
          <p:cNvPr id="20484" name="Text Placeholder 6"/>
          <p:cNvSpPr>
            <a:spLocks noGrp="1"/>
          </p:cNvSpPr>
          <p:nvPr>
            <p:ph type="body" sz="half" idx="2"/>
          </p:nvPr>
        </p:nvSpPr>
        <p:spPr>
          <a:xfrm>
            <a:off x="533400" y="1676400"/>
            <a:ext cx="8077200" cy="4411663"/>
          </a:xfrm>
        </p:spPr>
        <p:txBody>
          <a:bodyPr/>
          <a:lstStyle/>
          <a:p>
            <a:r>
              <a:rPr lang="en-US" sz="3200" smtClean="0"/>
              <a:t>Steps we’ve taken to reduce costs:</a:t>
            </a:r>
          </a:p>
          <a:p>
            <a:pPr lvl="1"/>
            <a:r>
              <a:rPr lang="en-US" sz="3200" smtClean="0"/>
              <a:t>Bid fuel cooperatively</a:t>
            </a:r>
          </a:p>
          <a:p>
            <a:pPr lvl="1"/>
            <a:r>
              <a:rPr lang="en-US" sz="3200" smtClean="0"/>
              <a:t>Decreased number of stops</a:t>
            </a:r>
          </a:p>
          <a:p>
            <a:pPr lvl="1"/>
            <a:r>
              <a:rPr lang="en-US" sz="3200" smtClean="0"/>
              <a:t>Increased walking distances</a:t>
            </a:r>
          </a:p>
          <a:p>
            <a:r>
              <a:rPr lang="en-US" sz="3200" smtClean="0"/>
              <a:t>Results of these efforts</a:t>
            </a:r>
          </a:p>
          <a:p>
            <a:pPr lvl="1"/>
            <a:r>
              <a:rPr lang="en-US" sz="3200" smtClean="0"/>
              <a:t>Reduced number of buses required – saving $40,000 per bus</a:t>
            </a:r>
          </a:p>
          <a:p>
            <a:pPr lvl="2"/>
            <a:r>
              <a:rPr lang="en-US" sz="3200" smtClean="0"/>
              <a:t>X buses reduced = $X saved</a:t>
            </a:r>
          </a:p>
        </p:txBody>
      </p:sp>
      <p:sp>
        <p:nvSpPr>
          <p:cNvPr id="6" name="Slide Number Placeholder 6"/>
          <p:cNvSpPr>
            <a:spLocks noGrp="1"/>
          </p:cNvSpPr>
          <p:nvPr>
            <p:ph type="sldNum" sz="quarter" idx="12"/>
          </p:nvPr>
        </p:nvSpPr>
        <p:spPr/>
        <p:txBody>
          <a:bodyPr/>
          <a:lstStyle/>
          <a:p>
            <a:pPr>
              <a:defRPr/>
            </a:pPr>
            <a:fld id="{B559F0C7-6AFB-43B6-ABE0-E5B9CD2203C1}"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Special Accomplishments</a:t>
            </a:r>
          </a:p>
        </p:txBody>
      </p:sp>
      <p:sp>
        <p:nvSpPr>
          <p:cNvPr id="21507" name="Text Placeholder 2"/>
          <p:cNvSpPr>
            <a:spLocks noGrp="1"/>
          </p:cNvSpPr>
          <p:nvPr>
            <p:ph type="body" sz="half" idx="1"/>
          </p:nvPr>
        </p:nvSpPr>
        <p:spPr/>
        <p:txBody>
          <a:bodyPr/>
          <a:lstStyle/>
          <a:p>
            <a:r>
              <a:rPr lang="en-US" dirty="0" smtClean="0"/>
              <a:t>Employee Recognition</a:t>
            </a:r>
          </a:p>
          <a:p>
            <a:endParaRPr lang="en-US" dirty="0" smtClean="0"/>
          </a:p>
          <a:p>
            <a:r>
              <a:rPr lang="en-US" dirty="0" smtClean="0"/>
              <a:t>Department Recognition</a:t>
            </a:r>
          </a:p>
          <a:p>
            <a:endParaRPr lang="en-US" dirty="0" smtClean="0"/>
          </a:p>
          <a:p>
            <a:r>
              <a:rPr lang="en-US" dirty="0" smtClean="0"/>
              <a:t>New School Year rider education programs</a:t>
            </a:r>
          </a:p>
        </p:txBody>
      </p:sp>
      <p:sp>
        <p:nvSpPr>
          <p:cNvPr id="5" name="Slide Number Placeholder 4"/>
          <p:cNvSpPr>
            <a:spLocks noGrp="1"/>
          </p:cNvSpPr>
          <p:nvPr>
            <p:ph type="sldNum" sz="quarter" idx="12"/>
          </p:nvPr>
        </p:nvSpPr>
        <p:spPr/>
        <p:txBody>
          <a:bodyPr/>
          <a:lstStyle/>
          <a:p>
            <a:pPr>
              <a:defRPr/>
            </a:pPr>
            <a:fld id="{4510F0A7-A59B-4347-A6C0-88EB325A7F05}" type="slidenum">
              <a:rPr lang="en-US" smtClean="0"/>
              <a:pPr>
                <a:defRPr/>
              </a:pPr>
              <a:t>13</a:t>
            </a:fld>
            <a:endParaRPr lang="en-US"/>
          </a:p>
        </p:txBody>
      </p:sp>
      <p:pic>
        <p:nvPicPr>
          <p:cNvPr id="21509" name="Picture 4"/>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rot="18873678">
            <a:off x="5383212" y="2343151"/>
            <a:ext cx="2187575" cy="21717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7543800" cy="808038"/>
          </a:xfrm>
        </p:spPr>
        <p:txBody>
          <a:bodyPr/>
          <a:lstStyle/>
          <a:p>
            <a:r>
              <a:rPr lang="en-US" u="sng" smtClean="0"/>
              <a:t>Flow Chart</a:t>
            </a:r>
          </a:p>
        </p:txBody>
      </p:sp>
      <p:sp>
        <p:nvSpPr>
          <p:cNvPr id="15" name="Slide Number Placeholder 6"/>
          <p:cNvSpPr>
            <a:spLocks noGrp="1"/>
          </p:cNvSpPr>
          <p:nvPr>
            <p:ph type="sldNum" sz="quarter" idx="12"/>
          </p:nvPr>
        </p:nvSpPr>
        <p:spPr/>
        <p:txBody>
          <a:bodyPr/>
          <a:lstStyle/>
          <a:p>
            <a:pPr>
              <a:defRPr/>
            </a:pPr>
            <a:fld id="{5A8A39FB-CD45-4F63-B1D8-C4DFB3107180}" type="slidenum">
              <a:rPr lang="en-US"/>
              <a:pPr>
                <a:defRPr/>
              </a:pPr>
              <a:t>14</a:t>
            </a:fld>
            <a:endParaRPr lang="en-US"/>
          </a:p>
        </p:txBody>
      </p:sp>
      <p:sp>
        <p:nvSpPr>
          <p:cNvPr id="22532" name="Oval 5"/>
          <p:cNvSpPr>
            <a:spLocks noChangeArrowheads="1"/>
          </p:cNvSpPr>
          <p:nvPr/>
        </p:nvSpPr>
        <p:spPr bwMode="auto">
          <a:xfrm>
            <a:off x="2819400" y="1066800"/>
            <a:ext cx="2514600" cy="1219200"/>
          </a:xfrm>
          <a:prstGeom prst="ellipse">
            <a:avLst/>
          </a:prstGeom>
          <a:solidFill>
            <a:srgbClr val="EEFC6A"/>
          </a:solidFill>
          <a:ln w="9525">
            <a:solidFill>
              <a:schemeClr val="tx1"/>
            </a:solidFill>
            <a:round/>
            <a:headEnd/>
            <a:tailEnd/>
          </a:ln>
        </p:spPr>
        <p:txBody>
          <a:bodyPr wrap="none" anchor="ctr"/>
          <a:lstStyle/>
          <a:p>
            <a:pPr algn="ctr"/>
            <a:r>
              <a:rPr lang="en-US"/>
              <a:t>Bob Sample</a:t>
            </a:r>
          </a:p>
          <a:p>
            <a:pPr algn="ctr"/>
            <a:r>
              <a:rPr lang="en-US"/>
              <a:t>Director</a:t>
            </a:r>
          </a:p>
        </p:txBody>
      </p:sp>
      <p:sp>
        <p:nvSpPr>
          <p:cNvPr id="22533" name="Rectangle 7"/>
          <p:cNvSpPr>
            <a:spLocks noChangeArrowheads="1"/>
          </p:cNvSpPr>
          <p:nvPr/>
        </p:nvSpPr>
        <p:spPr bwMode="auto">
          <a:xfrm>
            <a:off x="2514600" y="2743200"/>
            <a:ext cx="3276600" cy="990600"/>
          </a:xfrm>
          <a:prstGeom prst="rect">
            <a:avLst/>
          </a:prstGeom>
          <a:solidFill>
            <a:srgbClr val="EEFC6A"/>
          </a:solidFill>
          <a:ln w="9525">
            <a:solidFill>
              <a:schemeClr val="tx1"/>
            </a:solidFill>
            <a:miter lim="800000"/>
            <a:headEnd/>
            <a:tailEnd/>
          </a:ln>
        </p:spPr>
        <p:txBody>
          <a:bodyPr wrap="none" anchor="ctr"/>
          <a:lstStyle/>
          <a:p>
            <a:pPr algn="ctr"/>
            <a:r>
              <a:rPr lang="en-US"/>
              <a:t>Mary Smith</a:t>
            </a:r>
          </a:p>
          <a:p>
            <a:pPr algn="ctr"/>
            <a:r>
              <a:rPr lang="en-US"/>
              <a:t>Dispatcher</a:t>
            </a:r>
          </a:p>
        </p:txBody>
      </p:sp>
      <p:sp>
        <p:nvSpPr>
          <p:cNvPr id="22534" name="Rectangle 9"/>
          <p:cNvSpPr>
            <a:spLocks noChangeArrowheads="1"/>
          </p:cNvSpPr>
          <p:nvPr/>
        </p:nvSpPr>
        <p:spPr bwMode="auto">
          <a:xfrm>
            <a:off x="2590800" y="4191000"/>
            <a:ext cx="3200400" cy="914400"/>
          </a:xfrm>
          <a:prstGeom prst="rect">
            <a:avLst/>
          </a:prstGeom>
          <a:solidFill>
            <a:srgbClr val="EEFC6A"/>
          </a:solidFill>
          <a:ln w="9525">
            <a:solidFill>
              <a:schemeClr val="tx1"/>
            </a:solidFill>
            <a:miter lim="800000"/>
            <a:headEnd/>
            <a:tailEnd/>
          </a:ln>
        </p:spPr>
        <p:txBody>
          <a:bodyPr wrap="none" anchor="ctr"/>
          <a:lstStyle/>
          <a:p>
            <a:pPr algn="ctr"/>
            <a:r>
              <a:rPr lang="en-US"/>
              <a:t>20 Drivers</a:t>
            </a:r>
          </a:p>
          <a:p>
            <a:pPr algn="ctr"/>
            <a:r>
              <a:rPr lang="en-US"/>
              <a:t>2 Full time maintenance</a:t>
            </a:r>
          </a:p>
        </p:txBody>
      </p:sp>
      <p:sp>
        <p:nvSpPr>
          <p:cNvPr id="22535" name="AutoShape 13"/>
          <p:cNvSpPr>
            <a:spLocks noChangeArrowheads="1"/>
          </p:cNvSpPr>
          <p:nvPr/>
        </p:nvSpPr>
        <p:spPr bwMode="auto">
          <a:xfrm>
            <a:off x="3962400" y="3733800"/>
            <a:ext cx="381000" cy="457200"/>
          </a:xfrm>
          <a:prstGeom prst="downArrow">
            <a:avLst>
              <a:gd name="adj1" fmla="val 50000"/>
              <a:gd name="adj2" fmla="val 40000"/>
            </a:avLst>
          </a:prstGeom>
          <a:solidFill>
            <a:schemeClr val="hlink"/>
          </a:solidFill>
          <a:ln w="9525">
            <a:solidFill>
              <a:schemeClr val="tx1"/>
            </a:solidFill>
            <a:miter lim="800000"/>
            <a:headEnd/>
            <a:tailEnd/>
          </a:ln>
        </p:spPr>
        <p:txBody>
          <a:bodyPr vert="eaVert" wrap="none" anchor="ctr"/>
          <a:lstStyle/>
          <a:p>
            <a:endParaRPr lang="en-US"/>
          </a:p>
        </p:txBody>
      </p:sp>
      <p:sp>
        <p:nvSpPr>
          <p:cNvPr id="22536" name="Text Box 16"/>
          <p:cNvSpPr txBox="1">
            <a:spLocks noChangeArrowheads="1"/>
          </p:cNvSpPr>
          <p:nvPr/>
        </p:nvSpPr>
        <p:spPr bwMode="auto">
          <a:xfrm>
            <a:off x="5203825" y="20574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n-US"/>
          </a:p>
        </p:txBody>
      </p:sp>
      <p:sp>
        <p:nvSpPr>
          <p:cNvPr id="22537" name="Text Box 17"/>
          <p:cNvSpPr txBox="1">
            <a:spLocks noChangeArrowheads="1"/>
          </p:cNvSpPr>
          <p:nvPr/>
        </p:nvSpPr>
        <p:spPr bwMode="auto">
          <a:xfrm>
            <a:off x="4953000" y="2209800"/>
            <a:ext cx="342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n-US"/>
          </a:p>
        </p:txBody>
      </p:sp>
      <p:sp>
        <p:nvSpPr>
          <p:cNvPr id="22538" name="Text Box 18"/>
          <p:cNvSpPr txBox="1">
            <a:spLocks noChangeArrowheads="1"/>
          </p:cNvSpPr>
          <p:nvPr/>
        </p:nvSpPr>
        <p:spPr bwMode="auto">
          <a:xfrm>
            <a:off x="4953000" y="2209800"/>
            <a:ext cx="3276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t>1.  </a:t>
            </a:r>
          </a:p>
        </p:txBody>
      </p:sp>
      <p:sp>
        <p:nvSpPr>
          <p:cNvPr id="22539" name="AutoShape 20"/>
          <p:cNvSpPr>
            <a:spLocks noChangeArrowheads="1"/>
          </p:cNvSpPr>
          <p:nvPr/>
        </p:nvSpPr>
        <p:spPr bwMode="auto">
          <a:xfrm>
            <a:off x="3886200" y="2286000"/>
            <a:ext cx="381000" cy="457200"/>
          </a:xfrm>
          <a:prstGeom prst="downArrow">
            <a:avLst>
              <a:gd name="adj1" fmla="val 50000"/>
              <a:gd name="adj2" fmla="val 40000"/>
            </a:avLst>
          </a:prstGeom>
          <a:solidFill>
            <a:schemeClr val="hlink"/>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Questions?</a:t>
            </a:r>
          </a:p>
        </p:txBody>
      </p:sp>
      <p:pic>
        <p:nvPicPr>
          <p:cNvPr id="23555" name="Content Placeholder 5" descr="school_bus.jpg"/>
          <p:cNvPicPr>
            <a:picLocks noGrp="1" noChangeAspect="1"/>
          </p:cNvPicPr>
          <p:nvPr>
            <p:ph sz="half" idx="1"/>
          </p:nvPr>
        </p:nvPicPr>
        <p:blipFill>
          <a:blip r:embed="rId2">
            <a:extLst>
              <a:ext uri="{28A0092B-C50C-407E-A947-70E740481C1C}">
                <a14:useLocalDpi xmlns:a14="http://schemas.microsoft.com/office/drawing/2010/main" xmlns="" val="0"/>
              </a:ext>
            </a:extLst>
          </a:blip>
          <a:srcRect t="-32147" b="-32147"/>
          <a:stretch>
            <a:fillRect/>
          </a:stretch>
        </p:blipFill>
        <p:spPr>
          <a:xfrm>
            <a:off x="6096000" y="-152400"/>
            <a:ext cx="2057400" cy="2057400"/>
          </a:xfrm>
        </p:spPr>
      </p:pic>
      <p:sp>
        <p:nvSpPr>
          <p:cNvPr id="23556" name="Text Placeholder 3"/>
          <p:cNvSpPr>
            <a:spLocks noGrp="1"/>
          </p:cNvSpPr>
          <p:nvPr>
            <p:ph type="body" sz="half" idx="2"/>
          </p:nvPr>
        </p:nvSpPr>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B9C26B9B-F700-4094-A1A4-285A3601243D}" type="slidenum">
              <a:rPr lang="en-US"/>
              <a:pPr>
                <a:defRPr/>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Overview </a:t>
            </a:r>
          </a:p>
        </p:txBody>
      </p:sp>
      <p:sp>
        <p:nvSpPr>
          <p:cNvPr id="7171" name="Rectangle 3"/>
          <p:cNvSpPr>
            <a:spLocks noGrp="1" noChangeArrowheads="1"/>
          </p:cNvSpPr>
          <p:nvPr>
            <p:ph type="body" sz="half" idx="1"/>
          </p:nvPr>
        </p:nvSpPr>
        <p:spPr>
          <a:xfrm>
            <a:off x="0" y="1524000"/>
            <a:ext cx="8991600" cy="4411662"/>
          </a:xfrm>
        </p:spPr>
        <p:txBody>
          <a:bodyPr rtlCol="0">
            <a:normAutofit/>
            <a:scene3d>
              <a:camera prst="orthographicFront"/>
              <a:lightRig rig="chilly" dir="t"/>
            </a:scene3d>
            <a:sp3d extrusionH="6350">
              <a:extrusionClr>
                <a:schemeClr val="bg1"/>
              </a:extrusionClr>
            </a:sp3d>
          </a:bodyPr>
          <a:lstStyle/>
          <a:p>
            <a:pPr marL="274320" indent="-274320" fontAlgn="auto">
              <a:spcBef>
                <a:spcPts val="580"/>
              </a:spcBef>
              <a:spcAft>
                <a:spcPts val="0"/>
              </a:spcAft>
              <a:buFont typeface="Wingdings 2"/>
              <a:buChar char=""/>
              <a:defRPr/>
            </a:pPr>
            <a:r>
              <a:rPr lang="en-US" sz="2800" dirty="0" smtClean="0"/>
              <a:t>The Transportation Department at Sample Community Schools plays an integral role in the support of the educational process helping every child achieve.</a:t>
            </a:r>
          </a:p>
        </p:txBody>
      </p:sp>
      <p:sp>
        <p:nvSpPr>
          <p:cNvPr id="6" name="Slide Number Placeholder 6"/>
          <p:cNvSpPr>
            <a:spLocks noGrp="1"/>
          </p:cNvSpPr>
          <p:nvPr>
            <p:ph type="sldNum" sz="quarter" idx="12"/>
          </p:nvPr>
        </p:nvSpPr>
        <p:spPr/>
        <p:txBody>
          <a:bodyPr/>
          <a:lstStyle/>
          <a:p>
            <a:pPr>
              <a:defRPr/>
            </a:pPr>
            <a:fld id="{89F5BEF8-CD73-4064-90E1-9765F8EF8A8B}" type="slidenum">
              <a:rPr lang="en-US"/>
              <a:pPr>
                <a:defRPr/>
              </a:pPr>
              <a:t>2</a:t>
            </a:fld>
            <a:endParaRPr lang="en-US"/>
          </a:p>
        </p:txBody>
      </p:sp>
      <p:pic>
        <p:nvPicPr>
          <p:cNvPr id="10245" name="Picture 7" descr="school_bu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3429000"/>
            <a:ext cx="4572000" cy="304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FEBF4E7-C352-4B4B-A421-F07571528AD2}" type="slidenum">
              <a:rPr lang="en-US"/>
              <a:pPr>
                <a:defRPr/>
              </a:pPr>
              <a:t>3</a:t>
            </a:fld>
            <a:endParaRPr lang="en-US"/>
          </a:p>
        </p:txBody>
      </p:sp>
      <p:sp>
        <p:nvSpPr>
          <p:cNvPr id="9219" name="Rectangle 3"/>
          <p:cNvSpPr>
            <a:spLocks noGrp="1" noChangeArrowheads="1"/>
          </p:cNvSpPr>
          <p:nvPr>
            <p:ph sz="quarter" idx="1"/>
          </p:nvPr>
        </p:nvSpPr>
        <p:spPr>
          <a:xfrm>
            <a:off x="152400" y="1421186"/>
            <a:ext cx="4325470" cy="4979614"/>
          </a:xfrm>
        </p:spPr>
        <p:txBody>
          <a:bodyPr rtlCol="0">
            <a:normAutofit/>
            <a:scene3d>
              <a:camera prst="orthographicFront"/>
              <a:lightRig rig="chilly" dir="t"/>
            </a:scene3d>
            <a:sp3d extrusionH="6350">
              <a:extrusionClr>
                <a:schemeClr val="bg1"/>
              </a:extrusionClr>
            </a:sp3d>
          </a:bodyPr>
          <a:lstStyle/>
          <a:p>
            <a:pPr marL="274320" indent="-274320" fontAlgn="auto">
              <a:spcBef>
                <a:spcPts val="580"/>
              </a:spcBef>
              <a:spcAft>
                <a:spcPts val="0"/>
              </a:spcAft>
              <a:buFont typeface="Wingdings 2"/>
              <a:buChar char=""/>
              <a:defRPr/>
            </a:pPr>
            <a:r>
              <a:rPr lang="en-US" sz="2400" b="1" dirty="0" smtClean="0"/>
              <a:t> </a:t>
            </a:r>
            <a:r>
              <a:rPr lang="en-US" sz="3200" dirty="0" smtClean="0"/>
              <a:t>We transported XXX students in 2012-2013 school year</a:t>
            </a:r>
          </a:p>
          <a:p>
            <a:pPr marL="274320" indent="-274320" fontAlgn="auto">
              <a:spcBef>
                <a:spcPts val="580"/>
              </a:spcBef>
              <a:spcAft>
                <a:spcPts val="0"/>
              </a:spcAft>
              <a:buFont typeface="Wingdings 2"/>
              <a:buChar char=""/>
              <a:defRPr/>
            </a:pPr>
            <a:r>
              <a:rPr lang="en-US" sz="3200" dirty="0" smtClean="0"/>
              <a:t>Covered XXXX miles without injury</a:t>
            </a:r>
          </a:p>
          <a:p>
            <a:pPr marL="274320" indent="-274320" fontAlgn="auto">
              <a:spcBef>
                <a:spcPts val="580"/>
              </a:spcBef>
              <a:spcAft>
                <a:spcPts val="0"/>
              </a:spcAft>
              <a:buFont typeface="Wingdings 2"/>
              <a:buChar char=""/>
              <a:defRPr/>
            </a:pPr>
            <a:endParaRPr lang="en-US" sz="3200" dirty="0" smtClean="0"/>
          </a:p>
          <a:p>
            <a:pPr marL="274320" indent="-274320" fontAlgn="auto">
              <a:spcBef>
                <a:spcPts val="580"/>
              </a:spcBef>
              <a:spcAft>
                <a:spcPts val="0"/>
              </a:spcAft>
              <a:buFont typeface="Wingdings 2"/>
              <a:buChar char=""/>
              <a:defRPr/>
            </a:pPr>
            <a:r>
              <a:rPr lang="en-US" sz="3200" dirty="0" smtClean="0"/>
              <a:t>We did this with XXX buses and XXX drivers</a:t>
            </a:r>
          </a:p>
          <a:p>
            <a:pPr marL="274320" indent="-274320" fontAlgn="auto">
              <a:spcBef>
                <a:spcPts val="580"/>
              </a:spcBef>
              <a:spcAft>
                <a:spcPts val="0"/>
              </a:spcAft>
              <a:buFont typeface="Wingdings" pitchFamily="2" charset="2"/>
              <a:buChar char="l"/>
              <a:defRPr/>
            </a:pPr>
            <a:endParaRPr lang="en-US" dirty="0" smtClean="0"/>
          </a:p>
        </p:txBody>
      </p:sp>
      <p:pic>
        <p:nvPicPr>
          <p:cNvPr id="11268" name="Picture 4"/>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rot="18873678">
            <a:off x="4792663" y="2368550"/>
            <a:ext cx="3321050" cy="32924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3" name="Text Placeholder 2"/>
          <p:cNvSpPr>
            <a:spLocks noGrp="1"/>
          </p:cNvSpPr>
          <p:nvPr>
            <p:ph type="body" sz="half" idx="1"/>
          </p:nvPr>
        </p:nvSpPr>
        <p:spPr/>
        <p:txBody>
          <a:bodyPr>
            <a:normAutofit fontScale="92500" lnSpcReduction="20000"/>
          </a:bodyPr>
          <a:lstStyle/>
          <a:p>
            <a:pPr marL="274320" indent="-274320" fontAlgn="auto">
              <a:spcBef>
                <a:spcPts val="580"/>
              </a:spcBef>
              <a:spcAft>
                <a:spcPts val="0"/>
              </a:spcAft>
              <a:buFont typeface="Wingdings 2"/>
              <a:buChar char=""/>
              <a:defRPr/>
            </a:pPr>
            <a:r>
              <a:rPr lang="en-US" sz="3200" dirty="0" smtClean="0"/>
              <a:t>We covered X routes</a:t>
            </a:r>
          </a:p>
          <a:p>
            <a:pPr marL="548640" lvl="1" fontAlgn="auto">
              <a:spcBef>
                <a:spcPts val="370"/>
              </a:spcBef>
              <a:spcAft>
                <a:spcPts val="0"/>
              </a:spcAft>
              <a:buFont typeface="Wingdings 2"/>
              <a:buChar char=""/>
              <a:defRPr/>
            </a:pPr>
            <a:r>
              <a:rPr lang="en-US" sz="3000" dirty="0" smtClean="0"/>
              <a:t>Made up of </a:t>
            </a:r>
          </a:p>
          <a:p>
            <a:pPr marL="822960" lvl="2" fontAlgn="auto">
              <a:spcBef>
                <a:spcPts val="370"/>
              </a:spcBef>
              <a:spcAft>
                <a:spcPts val="0"/>
              </a:spcAft>
              <a:buClr>
                <a:schemeClr val="accent1">
                  <a:tint val="60000"/>
                </a:schemeClr>
              </a:buClr>
              <a:buFont typeface="Wingdings 2"/>
              <a:buChar char=""/>
              <a:defRPr/>
            </a:pPr>
            <a:r>
              <a:rPr lang="en-US" sz="2600" dirty="0" smtClean="0"/>
              <a:t>X Elementary runs</a:t>
            </a:r>
          </a:p>
          <a:p>
            <a:pPr marL="822960" lvl="2" fontAlgn="auto">
              <a:spcBef>
                <a:spcPts val="370"/>
              </a:spcBef>
              <a:spcAft>
                <a:spcPts val="0"/>
              </a:spcAft>
              <a:buClr>
                <a:schemeClr val="accent1">
                  <a:tint val="60000"/>
                </a:schemeClr>
              </a:buClr>
              <a:buFont typeface="Wingdings 2"/>
              <a:buChar char=""/>
              <a:defRPr/>
            </a:pPr>
            <a:r>
              <a:rPr lang="en-US" sz="2600" dirty="0" smtClean="0"/>
              <a:t>X Secondary runs</a:t>
            </a:r>
          </a:p>
          <a:p>
            <a:pPr marL="822960" lvl="2" fontAlgn="auto">
              <a:spcBef>
                <a:spcPts val="370"/>
              </a:spcBef>
              <a:spcAft>
                <a:spcPts val="0"/>
              </a:spcAft>
              <a:buClr>
                <a:schemeClr val="accent1">
                  <a:tint val="60000"/>
                </a:schemeClr>
              </a:buClr>
              <a:buFont typeface="Wingdings 2"/>
              <a:buChar char=""/>
              <a:defRPr/>
            </a:pPr>
            <a:r>
              <a:rPr lang="en-US" sz="2600" dirty="0" smtClean="0"/>
              <a:t>X Special Needs runs</a:t>
            </a:r>
          </a:p>
          <a:p>
            <a:pPr marL="822960" lvl="2" fontAlgn="auto">
              <a:spcBef>
                <a:spcPts val="370"/>
              </a:spcBef>
              <a:spcAft>
                <a:spcPts val="0"/>
              </a:spcAft>
              <a:buClr>
                <a:schemeClr val="accent1">
                  <a:tint val="60000"/>
                </a:schemeClr>
              </a:buClr>
              <a:buFont typeface="Wingdings 2"/>
              <a:buChar char=""/>
              <a:defRPr/>
            </a:pPr>
            <a:r>
              <a:rPr lang="en-US" sz="2600" dirty="0" smtClean="0"/>
              <a:t>X Voc Ed runs</a:t>
            </a:r>
          </a:p>
          <a:p>
            <a:pPr marL="274320" indent="-274320" fontAlgn="auto">
              <a:spcBef>
                <a:spcPts val="580"/>
              </a:spcBef>
              <a:spcAft>
                <a:spcPts val="0"/>
              </a:spcAft>
              <a:buFont typeface="Wingdings 2"/>
              <a:buChar char=""/>
              <a:defRPr/>
            </a:pPr>
            <a:r>
              <a:rPr lang="en-US" sz="3200" dirty="0" smtClean="0"/>
              <a:t>We also provided X extra trips</a:t>
            </a:r>
          </a:p>
          <a:p>
            <a:pPr marL="548640" lvl="1" fontAlgn="auto">
              <a:spcBef>
                <a:spcPts val="370"/>
              </a:spcBef>
              <a:spcAft>
                <a:spcPts val="0"/>
              </a:spcAft>
              <a:buFont typeface="Wingdings 2"/>
              <a:buChar char=""/>
              <a:defRPr/>
            </a:pPr>
            <a:r>
              <a:rPr lang="en-US" sz="3200" dirty="0" smtClean="0"/>
              <a:t>X Athletic events</a:t>
            </a:r>
          </a:p>
          <a:p>
            <a:pPr marL="548640" lvl="1" fontAlgn="auto">
              <a:spcBef>
                <a:spcPts val="370"/>
              </a:spcBef>
              <a:spcAft>
                <a:spcPts val="0"/>
              </a:spcAft>
              <a:buFont typeface="Wingdings 2"/>
              <a:buChar char=""/>
              <a:defRPr/>
            </a:pPr>
            <a:r>
              <a:rPr lang="en-US" sz="3200" dirty="0" smtClean="0"/>
              <a:t>X Field trips</a:t>
            </a:r>
          </a:p>
          <a:p>
            <a:pPr marL="548640" lvl="1" fontAlgn="auto">
              <a:spcBef>
                <a:spcPts val="370"/>
              </a:spcBef>
              <a:spcAft>
                <a:spcPts val="0"/>
              </a:spcAft>
              <a:buFont typeface="Wingdings 2"/>
              <a:buChar char=""/>
              <a:defRPr/>
            </a:pPr>
            <a:r>
              <a:rPr lang="en-US" sz="3200" dirty="0" smtClean="0"/>
              <a:t>Other?</a:t>
            </a:r>
            <a:endParaRPr lang="en-US" sz="3200" dirty="0"/>
          </a:p>
        </p:txBody>
      </p:sp>
      <p:pic>
        <p:nvPicPr>
          <p:cNvPr id="12292" name="Content Placeholder 5" descr="l0een0bj[1]"/>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648200" y="1812925"/>
            <a:ext cx="4038600" cy="4224338"/>
          </a:xfrm>
        </p:spPr>
      </p:pic>
      <p:sp>
        <p:nvSpPr>
          <p:cNvPr id="5" name="Slide Number Placeholder 4"/>
          <p:cNvSpPr>
            <a:spLocks noGrp="1"/>
          </p:cNvSpPr>
          <p:nvPr>
            <p:ph type="sldNum" sz="quarter" idx="12"/>
          </p:nvPr>
        </p:nvSpPr>
        <p:spPr/>
        <p:txBody>
          <a:bodyPr/>
          <a:lstStyle/>
          <a:p>
            <a:pPr>
              <a:defRPr/>
            </a:pPr>
            <a:fld id="{831B4A70-A3A4-49B3-947C-955FBC4680B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500" smtClean="0">
                <a:solidFill>
                  <a:schemeClr val="tx1"/>
                </a:solidFill>
              </a:rPr>
              <a:t>Maintenance</a:t>
            </a:r>
          </a:p>
        </p:txBody>
      </p:sp>
      <p:sp>
        <p:nvSpPr>
          <p:cNvPr id="13315" name="Rectangle 3"/>
          <p:cNvSpPr>
            <a:spLocks noGrp="1" noChangeArrowheads="1"/>
          </p:cNvSpPr>
          <p:nvPr>
            <p:ph type="body" sz="half" idx="1"/>
          </p:nvPr>
        </p:nvSpPr>
        <p:spPr>
          <a:xfrm>
            <a:off x="457200" y="1719263"/>
            <a:ext cx="7086600" cy="4411662"/>
          </a:xfrm>
        </p:spPr>
        <p:txBody>
          <a:bodyPr/>
          <a:lstStyle/>
          <a:p>
            <a:r>
              <a:rPr lang="en-US" sz="3200" smtClean="0"/>
              <a:t>We maintain our buses with X mechanics</a:t>
            </a:r>
          </a:p>
          <a:p>
            <a:r>
              <a:rPr lang="en-US" sz="3200" smtClean="0"/>
              <a:t>We performed X number of oil changes</a:t>
            </a:r>
          </a:p>
          <a:p>
            <a:r>
              <a:rPr lang="en-US" sz="3200" smtClean="0"/>
              <a:t>Other significant maintenance tasks??</a:t>
            </a:r>
          </a:p>
          <a:p>
            <a:r>
              <a:rPr lang="en-US" sz="3200" smtClean="0"/>
              <a:t>Our inspection results this year were XXX</a:t>
            </a:r>
          </a:p>
        </p:txBody>
      </p:sp>
      <p:pic>
        <p:nvPicPr>
          <p:cNvPr id="13316" name="Picture 5" descr="l0een0bj[1]"/>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t="-2261" b="-2261"/>
          <a:stretch>
            <a:fillRect/>
          </a:stretch>
        </p:blipFill>
        <p:spPr>
          <a:xfrm>
            <a:off x="7010400" y="1066800"/>
            <a:ext cx="1447800" cy="1581150"/>
          </a:xfrm>
        </p:spPr>
      </p:pic>
      <p:sp>
        <p:nvSpPr>
          <p:cNvPr id="6" name="Slide Number Placeholder 6"/>
          <p:cNvSpPr>
            <a:spLocks noGrp="1"/>
          </p:cNvSpPr>
          <p:nvPr>
            <p:ph type="sldNum" sz="quarter" idx="12"/>
          </p:nvPr>
        </p:nvSpPr>
        <p:spPr/>
        <p:txBody>
          <a:bodyPr/>
          <a:lstStyle/>
          <a:p>
            <a:pPr>
              <a:defRPr/>
            </a:pPr>
            <a:fld id="{F81979DE-0493-4105-A1B0-2BB3E13384C2}"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543800" cy="715963"/>
          </a:xfrm>
        </p:spPr>
        <p:txBody>
          <a:bodyPr>
            <a:noAutofit/>
          </a:bodyPr>
          <a:lstStyle/>
          <a:p>
            <a:pPr fontAlgn="auto">
              <a:spcAft>
                <a:spcPts val="0"/>
              </a:spcAft>
              <a:defRPr/>
            </a:pPr>
            <a:r>
              <a:rPr lang="en-US" dirty="0" smtClean="0">
                <a:latin typeface="+mn-lt"/>
              </a:rPr>
              <a:t>Safety</a:t>
            </a:r>
            <a:endParaRPr lang="en-US" dirty="0">
              <a:latin typeface="+mn-lt"/>
            </a:endParaRPr>
          </a:p>
        </p:txBody>
      </p:sp>
      <p:sp>
        <p:nvSpPr>
          <p:cNvPr id="14339" name="Text Placeholder 2"/>
          <p:cNvSpPr>
            <a:spLocks noGrp="1"/>
          </p:cNvSpPr>
          <p:nvPr>
            <p:ph type="body" sz="half" idx="1"/>
          </p:nvPr>
        </p:nvSpPr>
        <p:spPr>
          <a:xfrm>
            <a:off x="457200" y="1600200"/>
            <a:ext cx="4038600" cy="4411663"/>
          </a:xfrm>
        </p:spPr>
        <p:txBody>
          <a:bodyPr/>
          <a:lstStyle/>
          <a:p>
            <a:r>
              <a:rPr lang="en-US" sz="3200" smtClean="0"/>
              <a:t>Our drivers receive extensive training to ensure safe driving and student management skills</a:t>
            </a:r>
          </a:p>
          <a:p>
            <a:r>
              <a:rPr lang="en-US" sz="3200" smtClean="0"/>
              <a:t>They inspect over 200 parts on their buses to ensure safe operation prior to each route </a:t>
            </a:r>
          </a:p>
        </p:txBody>
      </p:sp>
      <p:sp>
        <p:nvSpPr>
          <p:cNvPr id="14340" name="Content Placeholder 7"/>
          <p:cNvSpPr>
            <a:spLocks noGrp="1"/>
          </p:cNvSpPr>
          <p:nvPr>
            <p:ph sz="half" idx="2"/>
          </p:nvPr>
        </p:nvSpPr>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02F3E636-FD6D-4E7F-B1C0-9A3434A67F78}" type="slidenum">
              <a:rPr lang="en-US" smtClean="0"/>
              <a:pPr>
                <a:defRPr/>
              </a:pPr>
              <a:t>6</a:t>
            </a:fld>
            <a:endParaRPr lang="en-US"/>
          </a:p>
        </p:txBody>
      </p:sp>
      <p:pic>
        <p:nvPicPr>
          <p:cNvPr id="1434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2726322">
            <a:off x="5095081" y="2193132"/>
            <a:ext cx="2917825" cy="292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Qualified Drivers</a:t>
            </a:r>
          </a:p>
        </p:txBody>
      </p:sp>
      <p:sp>
        <p:nvSpPr>
          <p:cNvPr id="15363" name="Text Placeholder 2"/>
          <p:cNvSpPr>
            <a:spLocks noGrp="1"/>
          </p:cNvSpPr>
          <p:nvPr>
            <p:ph type="body" sz="half" idx="1"/>
          </p:nvPr>
        </p:nvSpPr>
        <p:spPr>
          <a:xfrm>
            <a:off x="457200" y="1719263"/>
            <a:ext cx="8153400" cy="4411662"/>
          </a:xfrm>
        </p:spPr>
        <p:txBody>
          <a:bodyPr/>
          <a:lstStyle/>
          <a:p>
            <a:r>
              <a:rPr lang="en-US" smtClean="0"/>
              <a:t>List various requirements that drivers must accomplish in order to drive a school bus</a:t>
            </a:r>
          </a:p>
          <a:p>
            <a:r>
              <a:rPr lang="en-US" smtClean="0"/>
              <a:t>Any employee recognition??</a:t>
            </a:r>
          </a:p>
        </p:txBody>
      </p:sp>
      <p:sp>
        <p:nvSpPr>
          <p:cNvPr id="5" name="Slide Number Placeholder 4"/>
          <p:cNvSpPr>
            <a:spLocks noGrp="1"/>
          </p:cNvSpPr>
          <p:nvPr>
            <p:ph type="sldNum" sz="quarter" idx="12"/>
          </p:nvPr>
        </p:nvSpPr>
        <p:spPr/>
        <p:txBody>
          <a:bodyPr/>
          <a:lstStyle/>
          <a:p>
            <a:pPr>
              <a:defRPr/>
            </a:pPr>
            <a:fld id="{2F383A5E-107B-472D-B1E1-6F44C319B5B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6E4B0F7-2B2B-46F4-9331-E74AD906422B}" type="slidenum">
              <a:rPr lang="en-US"/>
              <a:pPr>
                <a:defRPr/>
              </a:pPr>
              <a:t>8</a:t>
            </a:fld>
            <a:endParaRPr lang="en-US"/>
          </a:p>
        </p:txBody>
      </p:sp>
      <p:sp>
        <p:nvSpPr>
          <p:cNvPr id="7" name="Content Placeholder 6"/>
          <p:cNvSpPr>
            <a:spLocks noGrp="1"/>
          </p:cNvSpPr>
          <p:nvPr>
            <p:ph sz="quarter" idx="1"/>
          </p:nvPr>
        </p:nvSpPr>
        <p:spPr>
          <a:xfrm>
            <a:off x="914400" y="2554288"/>
            <a:ext cx="7313613" cy="4303712"/>
          </a:xfrm>
        </p:spPr>
        <p:txBody>
          <a:bodyPr>
            <a:normAutofit fontScale="77500" lnSpcReduction="20000"/>
          </a:bodyPr>
          <a:lstStyle/>
          <a:p>
            <a:pPr marL="274320" indent="-274320" fontAlgn="auto">
              <a:spcBef>
                <a:spcPts val="580"/>
              </a:spcBef>
              <a:spcAft>
                <a:spcPts val="0"/>
              </a:spcAft>
              <a:buFont typeface="Wingdings 2"/>
              <a:buChar char=""/>
              <a:defRPr/>
            </a:pPr>
            <a:r>
              <a:rPr lang="en-US" b="1" dirty="0" smtClean="0"/>
              <a:t>Safety:</a:t>
            </a:r>
            <a:r>
              <a:rPr lang="en-US" dirty="0" smtClean="0"/>
              <a:t> School buses are the safest form of transportation for students – and many times safer than riding in the family car. </a:t>
            </a:r>
          </a:p>
          <a:p>
            <a:pPr marL="274320" indent="-274320" fontAlgn="auto">
              <a:spcBef>
                <a:spcPts val="580"/>
              </a:spcBef>
              <a:spcAft>
                <a:spcPts val="0"/>
              </a:spcAft>
              <a:buFont typeface="Wingdings 2"/>
              <a:buChar char=""/>
              <a:defRPr/>
            </a:pPr>
            <a:r>
              <a:rPr lang="en-US" b="1" dirty="0" smtClean="0"/>
              <a:t>Traffic:</a:t>
            </a:r>
            <a:r>
              <a:rPr lang="en-US" dirty="0" smtClean="0"/>
              <a:t> Every child riding a school bus represents one fewer car on the road, especially in the congested area in and around schools, where children are at highest risk. </a:t>
            </a:r>
          </a:p>
          <a:p>
            <a:pPr marL="274320" indent="-274320" fontAlgn="auto">
              <a:spcBef>
                <a:spcPts val="580"/>
              </a:spcBef>
              <a:spcAft>
                <a:spcPts val="0"/>
              </a:spcAft>
              <a:buFont typeface="Wingdings 2"/>
              <a:buChar char=""/>
              <a:defRPr/>
            </a:pPr>
            <a:r>
              <a:rPr lang="en-US" b="1" dirty="0" smtClean="0"/>
              <a:t>Environment:</a:t>
            </a:r>
            <a:r>
              <a:rPr lang="en-US" dirty="0" smtClean="0"/>
              <a:t> Students riding in the school bus instead of the family car means fewer car trips and less pollution. </a:t>
            </a:r>
          </a:p>
          <a:p>
            <a:pPr marL="274320" indent="-274320" fontAlgn="auto">
              <a:spcBef>
                <a:spcPts val="580"/>
              </a:spcBef>
              <a:spcAft>
                <a:spcPts val="0"/>
              </a:spcAft>
              <a:buFont typeface="Wingdings 2"/>
              <a:buChar char=""/>
              <a:defRPr/>
            </a:pPr>
            <a:r>
              <a:rPr lang="en-US" dirty="0" smtClean="0"/>
              <a:t>School buses are school readiness vehicles, providing free access to an education for millions of children in America through healthy, safe and secure transportation to schools. Every day, more than 480,000 school buses deliver 26 million students to school safely and reliably, so they arrive at school ready to learn. All told, school buses provide over 10 billion passenger trips each year.</a:t>
            </a:r>
          </a:p>
          <a:p>
            <a:pPr marL="274320" indent="-274320" fontAlgn="auto">
              <a:spcBef>
                <a:spcPts val="580"/>
              </a:spcBef>
              <a:spcAft>
                <a:spcPts val="0"/>
              </a:spcAft>
              <a:buFont typeface="Wingdings 2"/>
              <a:buChar char=""/>
              <a:defRPr/>
            </a:pP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28600"/>
            <a:ext cx="3078163"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9" name="TextBox 5"/>
          <p:cNvSpPr txBox="1">
            <a:spLocks noChangeArrowheads="1"/>
          </p:cNvSpPr>
          <p:nvPr/>
        </p:nvSpPr>
        <p:spPr bwMode="auto">
          <a:xfrm>
            <a:off x="3581400" y="1905000"/>
            <a:ext cx="50704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According to the American School Bus Council: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33400"/>
            <a:ext cx="7313613" cy="1066800"/>
          </a:xfrm>
        </p:spPr>
        <p:txBody>
          <a:bodyPr>
            <a:normAutofit fontScale="90000"/>
          </a:bodyPr>
          <a:lstStyle/>
          <a:p>
            <a:pPr fontAlgn="auto">
              <a:spcAft>
                <a:spcPts val="0"/>
              </a:spcAft>
              <a:defRPr/>
            </a:pPr>
            <a:r>
              <a:rPr lang="en-US" sz="4400" dirty="0" smtClean="0"/>
              <a:t>Environmental Contribution in </a:t>
            </a:r>
            <a:r>
              <a:rPr lang="en-US" sz="4400" b="1" i="1" dirty="0" smtClean="0"/>
              <a:t>Our</a:t>
            </a:r>
            <a:r>
              <a:rPr lang="en-US" sz="4400" dirty="0" smtClean="0"/>
              <a:t> Community</a:t>
            </a:r>
            <a:endParaRPr lang="en-US" sz="4400" dirty="0"/>
          </a:p>
        </p:txBody>
      </p:sp>
      <p:sp>
        <p:nvSpPr>
          <p:cNvPr id="5" name="Slide Number Placeholder 4"/>
          <p:cNvSpPr>
            <a:spLocks noGrp="1"/>
          </p:cNvSpPr>
          <p:nvPr>
            <p:ph type="sldNum" sz="quarter" idx="12"/>
          </p:nvPr>
        </p:nvSpPr>
        <p:spPr/>
        <p:txBody>
          <a:bodyPr/>
          <a:lstStyle/>
          <a:p>
            <a:pPr>
              <a:defRPr/>
            </a:pPr>
            <a:fld id="{116B5270-D482-4061-B238-639674B69A72}" type="slidenum">
              <a:rPr lang="en-US"/>
              <a:pPr>
                <a:defRPr/>
              </a:pPr>
              <a:t>9</a:t>
            </a:fld>
            <a:endParaRPr lang="en-US"/>
          </a:p>
        </p:txBody>
      </p:sp>
      <p:sp>
        <p:nvSpPr>
          <p:cNvPr id="8" name="Content Placeholder 7"/>
          <p:cNvSpPr>
            <a:spLocks noGrp="1"/>
          </p:cNvSpPr>
          <p:nvPr>
            <p:ph sz="quarter" idx="1"/>
          </p:nvPr>
        </p:nvSpPr>
        <p:spPr>
          <a:xfrm>
            <a:off x="914400" y="1600200"/>
            <a:ext cx="7313613" cy="4724400"/>
          </a:xfrm>
        </p:spPr>
        <p:txBody>
          <a:bodyPr>
            <a:normAutofit fontScale="92500"/>
          </a:bodyPr>
          <a:lstStyle/>
          <a:p>
            <a:pPr marL="274320" indent="-274320" fontAlgn="auto">
              <a:spcBef>
                <a:spcPts val="580"/>
              </a:spcBef>
              <a:spcAft>
                <a:spcPts val="0"/>
              </a:spcAft>
              <a:buFont typeface="Wingdings 2"/>
              <a:buChar char=""/>
              <a:defRPr/>
            </a:pPr>
            <a:r>
              <a:rPr lang="en-US" sz="3200" dirty="0" smtClean="0"/>
              <a:t>Cost of fuel for transporting one private vehicle making two round trips to school  $378</a:t>
            </a:r>
          </a:p>
          <a:p>
            <a:pPr marL="274320" indent="-274320" fontAlgn="auto">
              <a:spcBef>
                <a:spcPts val="580"/>
              </a:spcBef>
              <a:spcAft>
                <a:spcPts val="0"/>
              </a:spcAft>
              <a:buFont typeface="Wingdings 2"/>
              <a:buNone/>
              <a:defRPr/>
            </a:pPr>
            <a:r>
              <a:rPr lang="en-US" sz="3200" dirty="0" smtClean="0"/>
              <a:t> </a:t>
            </a:r>
          </a:p>
          <a:p>
            <a:pPr marL="274320" indent="-274320" fontAlgn="auto">
              <a:spcBef>
                <a:spcPts val="580"/>
              </a:spcBef>
              <a:spcAft>
                <a:spcPts val="0"/>
              </a:spcAft>
              <a:buFont typeface="Wingdings 2"/>
              <a:buChar char=""/>
              <a:defRPr/>
            </a:pPr>
            <a:r>
              <a:rPr lang="en-US" sz="3200" dirty="0" smtClean="0"/>
              <a:t>Total daily car mileage saved by students riding school buses 40,000</a:t>
            </a:r>
          </a:p>
          <a:p>
            <a:pPr marL="274320" indent="-274320" fontAlgn="auto">
              <a:spcBef>
                <a:spcPts val="580"/>
              </a:spcBef>
              <a:spcAft>
                <a:spcPts val="0"/>
              </a:spcAft>
              <a:buFont typeface="Wingdings 2"/>
              <a:buNone/>
              <a:defRPr/>
            </a:pPr>
            <a:r>
              <a:rPr lang="en-US" sz="3200" dirty="0" smtClean="0"/>
              <a:t> </a:t>
            </a:r>
          </a:p>
          <a:p>
            <a:pPr marL="274320" indent="-274320" fontAlgn="auto">
              <a:spcBef>
                <a:spcPts val="580"/>
              </a:spcBef>
              <a:spcAft>
                <a:spcPts val="0"/>
              </a:spcAft>
              <a:buFont typeface="Wingdings 2"/>
              <a:buChar char=""/>
              <a:defRPr/>
            </a:pPr>
            <a:r>
              <a:rPr lang="en-US" sz="3200" dirty="0" smtClean="0"/>
              <a:t>Total annual car mileage saved by students riding school buses 7,200,000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1269</TotalTime>
  <Words>540</Words>
  <Application>Microsoft Office PowerPoint</Application>
  <PresentationFormat>On-screen Show (4:3)</PresentationFormat>
  <Paragraphs>96</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The Business of Transportation</vt:lpstr>
      <vt:lpstr>Overview </vt:lpstr>
      <vt:lpstr>Slide 3</vt:lpstr>
      <vt:lpstr>Slide 4</vt:lpstr>
      <vt:lpstr>Maintenance</vt:lpstr>
      <vt:lpstr>Safety</vt:lpstr>
      <vt:lpstr>Qualified Drivers</vt:lpstr>
      <vt:lpstr>Slide 8</vt:lpstr>
      <vt:lpstr>Environmental Contribution in Our Community</vt:lpstr>
      <vt:lpstr>Slide 10</vt:lpstr>
      <vt:lpstr>Operating Strategies</vt:lpstr>
      <vt:lpstr>Striving for Efficiency</vt:lpstr>
      <vt:lpstr>Special Accomplishments</vt:lpstr>
      <vt:lpstr>Flow Chart</vt:lpstr>
      <vt:lpstr>Questions?</vt:lpstr>
    </vt:vector>
  </TitlesOfParts>
  <Company>MSBO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Schools – What They Do and How They Do It</dc:title>
  <dc:creator>pat</dc:creator>
  <cp:lastModifiedBy>pat</cp:lastModifiedBy>
  <cp:revision>69</cp:revision>
  <cp:lastPrinted>2013-10-18T12:14:19Z</cp:lastPrinted>
  <dcterms:created xsi:type="dcterms:W3CDTF">2009-03-11T17:24:19Z</dcterms:created>
  <dcterms:modified xsi:type="dcterms:W3CDTF">2013-10-21T12:27:10Z</dcterms:modified>
</cp:coreProperties>
</file>